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15"/>
  </p:notesMasterIdLst>
  <p:sldIdLst>
    <p:sldId id="256" r:id="rId6"/>
    <p:sldId id="257" r:id="rId7"/>
    <p:sldId id="258" r:id="rId8"/>
    <p:sldId id="259" r:id="rId9"/>
    <p:sldId id="260" r:id="rId10"/>
    <p:sldId id="261" r:id="rId11"/>
    <p:sldId id="262" r:id="rId12"/>
    <p:sldId id="263" r:id="rId13"/>
    <p:sldId id="264" r:id="rId14"/>
  </p:sldIdLst>
  <p:sldSz cx="18288000" cy="10287000"/>
  <p:notesSz cx="6858000" cy="9144000"/>
  <p:embeddedFontLst>
    <p:embeddedFont>
      <p:font typeface="Calibri (MS)" charset="1" panose="020F0502020204030204"/>
      <p:regular r:id="rId18"/>
    </p:embeddedFont>
    <p:embeddedFont>
      <p:font typeface="Press Start 2P" charset="1" panose="00000500000000000000"/>
      <p:regular r:id="rId20"/>
    </p:embeddedFont>
    <p:embeddedFont>
      <p:font typeface="Calibri (MS) Italics" charset="1" panose="020F05020202040A0204"/>
      <p:regular r:id="rId21"/>
    </p:embeddedFont>
    <p:embeddedFont>
      <p:font typeface="Calibri (MS) Bold" charset="1" panose="020F0702030404030204"/>
      <p:regular r:id="rId23"/>
    </p:embeddedFont>
    <p:embeddedFont>
      <p:font typeface="Arial" charset="1" panose="020B0502020202020204"/>
      <p:regular r:id="rId25"/>
    </p:embeddedFont>
    <p:embeddedFont>
      <p:font typeface="Arial Bold" charset="1" panose="020B0802020202020204"/>
      <p:regular r:id="rId2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notesMasters/notesMaster1.xml" Type="http://schemas.openxmlformats.org/officeDocument/2006/relationships/notesMaster"/><Relationship Id="rId16" Target="theme/theme2.xml" Type="http://schemas.openxmlformats.org/officeDocument/2006/relationships/theme"/><Relationship Id="rId17" Target="notesSlides/notesSlide1.xml" Type="http://schemas.openxmlformats.org/officeDocument/2006/relationships/notesSlide"/><Relationship Id="rId18" Target="fonts/font18.fntdata" Type="http://schemas.openxmlformats.org/officeDocument/2006/relationships/font"/><Relationship Id="rId19" Target="notesSlides/notesSlide2.xml" Type="http://schemas.openxmlformats.org/officeDocument/2006/relationships/notesSlide"/><Relationship Id="rId2" Target="presProps.xml" Type="http://schemas.openxmlformats.org/officeDocument/2006/relationships/presProps"/><Relationship Id="rId20" Target="fonts/font20.fntdata" Type="http://schemas.openxmlformats.org/officeDocument/2006/relationships/font"/><Relationship Id="rId21" Target="fonts/font21.fntdata" Type="http://schemas.openxmlformats.org/officeDocument/2006/relationships/font"/><Relationship Id="rId22" Target="notesSlides/notesSlide3.xml" Type="http://schemas.openxmlformats.org/officeDocument/2006/relationships/notesSlide"/><Relationship Id="rId23" Target="fonts/font23.fntdata" Type="http://schemas.openxmlformats.org/officeDocument/2006/relationships/font"/><Relationship Id="rId24" Target="notesSlides/notesSlide4.xml" Type="http://schemas.openxmlformats.org/officeDocument/2006/relationships/notesSlide"/><Relationship Id="rId25" Target="fonts/font25.fntdata" Type="http://schemas.openxmlformats.org/officeDocument/2006/relationships/font"/><Relationship Id="rId26" Target="fonts/font26.fntdata" Type="http://schemas.openxmlformats.org/officeDocument/2006/relationships/font"/><Relationship Id="rId27" Target="notesSlides/notesSlide5.xml" Type="http://schemas.openxmlformats.org/officeDocument/2006/relationships/notesSlide"/><Relationship Id="rId28" Target="notesSlides/notesSlide6.xml" Type="http://schemas.openxmlformats.org/officeDocument/2006/relationships/notesSlide"/><Relationship Id="rId29" Target="notesSlides/notesSlide7.xml" Type="http://schemas.openxmlformats.org/officeDocument/2006/relationships/notesSlide"/><Relationship Id="rId3" Target="viewProps.xml" Type="http://schemas.openxmlformats.org/officeDocument/2006/relationships/viewProps"/><Relationship Id="rId30" Target="notesSlides/notesSlide8.xml" Type="http://schemas.openxmlformats.org/officeDocument/2006/relationships/notesSlide"/><Relationship Id="rId31" Target="notesSlides/notesSlide9.xml" Type="http://schemas.openxmlformats.org/officeDocument/2006/relationships/notesSlide"/><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xml" Type="http://schemas.openxmlformats.org/officeDocument/2006/relationships/slide"/></Relationships>
</file>

<file path=ppt/notesSlides/_rels/notesSlide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xml" Type="http://schemas.openxmlformats.org/officeDocument/2006/relationships/slide"/></Relationships>
</file>

<file path=ppt/notesSlides/_rels/notesSlide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xml" Type="http://schemas.openxmlformats.org/officeDocument/2006/relationships/slide"/></Relationships>
</file>

<file path=ppt/notesSlides/_rels/notesSlide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xml" Type="http://schemas.openxmlformats.org/officeDocument/2006/relationships/slide"/></Relationships>
</file>

<file path=ppt/notesSlides/_rels/notesSlide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xml" Type="http://schemas.openxmlformats.org/officeDocument/2006/relationships/slide"/></Relationships>
</file>

<file path=ppt/notesSlides/_rels/notesSlide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xml" Type="http://schemas.openxmlformats.org/officeDocument/2006/relationships/slide"/></Relationships>
</file>

<file path=ppt/notesSlides/_rels/notesSlide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_rels/notesSlide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xml" Type="http://schemas.openxmlformats.org/officeDocument/2006/relationships/slide"/></Relationships>
</file>

<file path=ppt/notesSlides/_rels/notesSlide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xml" Type="http://schemas.openxmlformats.org/officeDocument/2006/relationships/slide"/></Relationships>
</file>

<file path=ppt/notesSlides/notesSlide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xml" Type="http://schemas.openxmlformats.org/officeDocument/2006/relationships/notesSlide"/><Relationship Id="rId3" Target="../media/image1.png" Type="http://schemas.openxmlformats.org/officeDocument/2006/relationships/image"/><Relationship Id="rId4" Target="../media/image2.png" Type="http://schemas.openxmlformats.org/officeDocument/2006/relationships/image"/><Relationship Id="rId5" Target="../media/image3.png" Type="http://schemas.openxmlformats.org/officeDocument/2006/relationships/image"/><Relationship Id="rId6" Target="../media/image4.png" Type="http://schemas.openxmlformats.org/officeDocument/2006/relationships/image"/><Relationship Id="rId7" Target="../media/image5.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xml" Type="http://schemas.openxmlformats.org/officeDocument/2006/relationships/notesSlide"/><Relationship Id="rId3" Target="../media/image1.png" Type="http://schemas.openxmlformats.org/officeDocument/2006/relationships/image"/><Relationship Id="rId4" Target="../media/image2.png" Type="http://schemas.openxmlformats.org/officeDocument/2006/relationships/image"/><Relationship Id="rId5" Target="../media/image3.png" Type="http://schemas.openxmlformats.org/officeDocument/2006/relationships/image"/><Relationship Id="rId6" Target="../media/image4.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xml" Type="http://schemas.openxmlformats.org/officeDocument/2006/relationships/notesSlide"/><Relationship Id="rId3" Target="../media/image6.png" Type="http://schemas.openxmlformats.org/officeDocument/2006/relationships/image"/><Relationship Id="rId4" Target="../media/image7.png" Type="http://schemas.openxmlformats.org/officeDocument/2006/relationships/image"/><Relationship Id="rId5" Target="../media/image8.png" Type="http://schemas.openxmlformats.org/officeDocument/2006/relationships/image"/><Relationship Id="rId6" Target="../media/image3.png" Type="http://schemas.openxmlformats.org/officeDocument/2006/relationships/image"/><Relationship Id="rId7" Target="../media/image2.pn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xml" Type="http://schemas.openxmlformats.org/officeDocument/2006/relationships/notesSlid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5.xml" Type="http://schemas.openxmlformats.org/officeDocument/2006/relationships/notesSlid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6.xml" Type="http://schemas.openxmlformats.org/officeDocument/2006/relationships/notesSlid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7.xml" Type="http://schemas.openxmlformats.org/officeDocument/2006/relationships/notesSlide"/><Relationship Id="rId3" Target="../media/image9.pn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7.png" Type="http://schemas.openxmlformats.org/officeDocument/2006/relationships/image"/><Relationship Id="rId11" Target="../media/image2.png" Type="http://schemas.openxmlformats.org/officeDocument/2006/relationships/image"/><Relationship Id="rId12" Target="../media/image18.png" Type="http://schemas.openxmlformats.org/officeDocument/2006/relationships/image"/><Relationship Id="rId2" Target="../notesSlides/notesSlide8.xml" Type="http://schemas.openxmlformats.org/officeDocument/2006/relationships/notesSlide"/><Relationship Id="rId3" Target="../media/image10.png" Type="http://schemas.openxmlformats.org/officeDocument/2006/relationships/image"/><Relationship Id="rId4" Target="../media/image11.png" Type="http://schemas.openxmlformats.org/officeDocument/2006/relationships/image"/><Relationship Id="rId5" Target="../media/image12.png" Type="http://schemas.openxmlformats.org/officeDocument/2006/relationships/image"/><Relationship Id="rId6" Target="../media/image13.png" Type="http://schemas.openxmlformats.org/officeDocument/2006/relationships/image"/><Relationship Id="rId7" Target="../media/image14.png" Type="http://schemas.openxmlformats.org/officeDocument/2006/relationships/image"/><Relationship Id="rId8" Target="../media/image15.png" Type="http://schemas.openxmlformats.org/officeDocument/2006/relationships/image"/><Relationship Id="rId9" Target="../media/image16.pn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6.png" Type="http://schemas.openxmlformats.org/officeDocument/2006/relationships/image"/><Relationship Id="rId11" Target="../media/image17.png" Type="http://schemas.openxmlformats.org/officeDocument/2006/relationships/image"/><Relationship Id="rId12" Target="../media/image20.png" Type="http://schemas.openxmlformats.org/officeDocument/2006/relationships/image"/><Relationship Id="rId2" Target="../notesSlides/notesSlide9.xml" Type="http://schemas.openxmlformats.org/officeDocument/2006/relationships/notesSlide"/><Relationship Id="rId3" Target="../media/image19.png" Type="http://schemas.openxmlformats.org/officeDocument/2006/relationships/image"/><Relationship Id="rId4" Target="../media/image10.png" Type="http://schemas.openxmlformats.org/officeDocument/2006/relationships/image"/><Relationship Id="rId5" Target="../media/image11.png" Type="http://schemas.openxmlformats.org/officeDocument/2006/relationships/image"/><Relationship Id="rId6" Target="../media/image12.png" Type="http://schemas.openxmlformats.org/officeDocument/2006/relationships/image"/><Relationship Id="rId7" Target="../media/image13.png" Type="http://schemas.openxmlformats.org/officeDocument/2006/relationships/image"/><Relationship Id="rId8" Target="../media/image14.png" Type="http://schemas.openxmlformats.org/officeDocument/2006/relationships/image"/><Relationship Id="rId9" Target="../media/image15.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19050"/>
            <a:ext cx="18288000" cy="9055462"/>
            <a:chOff x="0" y="0"/>
            <a:chExt cx="24384000" cy="12073950"/>
          </a:xfrm>
        </p:grpSpPr>
        <p:sp>
          <p:nvSpPr>
            <p:cNvPr name="Freeform 5" id="5" descr="Graficul 6"/>
            <p:cNvSpPr/>
            <p:nvPr/>
          </p:nvSpPr>
          <p:spPr>
            <a:xfrm flipH="false" flipV="false" rot="0">
              <a:off x="0" y="0"/>
              <a:ext cx="24384000" cy="12073890"/>
            </a:xfrm>
            <a:custGeom>
              <a:avLst/>
              <a:gdLst/>
              <a:ahLst/>
              <a:cxnLst/>
              <a:rect r="r" b="b" t="t" l="l"/>
              <a:pathLst>
                <a:path h="12073890" w="24384000">
                  <a:moveTo>
                    <a:pt x="0" y="0"/>
                  </a:moveTo>
                  <a:lnTo>
                    <a:pt x="24384000" y="0"/>
                  </a:lnTo>
                  <a:lnTo>
                    <a:pt x="24384000" y="12073890"/>
                  </a:lnTo>
                  <a:lnTo>
                    <a:pt x="0" y="12073890"/>
                  </a:lnTo>
                  <a:lnTo>
                    <a:pt x="0" y="0"/>
                  </a:lnTo>
                  <a:close/>
                </a:path>
              </a:pathLst>
            </a:custGeom>
            <a:blipFill>
              <a:blip r:embed="rId3"/>
              <a:stretch>
                <a:fillRect l="0" t="0" r="0" b="-21416"/>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a:grpSpLocks noChangeAspect="true"/>
          </p:cNvGrpSpPr>
          <p:nvPr/>
        </p:nvGrpSpPr>
        <p:grpSpPr>
          <a:xfrm rot="0">
            <a:off x="1139991" y="9374787"/>
            <a:ext cx="2931886" cy="625832"/>
            <a:chOff x="0" y="0"/>
            <a:chExt cx="3909182" cy="834442"/>
          </a:xfrm>
        </p:grpSpPr>
        <p:sp>
          <p:nvSpPr>
            <p:cNvPr name="Freeform 9" id="9" descr="Imaginea 9"/>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4"/>
              <a:stretch>
                <a:fillRect l="0" t="0" r="-324" b="-6"/>
              </a:stretch>
            </a:blipFill>
          </p:spPr>
        </p:sp>
      </p:grpSp>
      <p:grpSp>
        <p:nvGrpSpPr>
          <p:cNvPr name="Group 10" id="10"/>
          <p:cNvGrpSpPr/>
          <p:nvPr/>
        </p:nvGrpSpPr>
        <p:grpSpPr>
          <a:xfrm rot="-5400000">
            <a:off x="-761130" y="6210108"/>
            <a:ext cx="1996788" cy="474525"/>
            <a:chOff x="0" y="0"/>
            <a:chExt cx="2662384" cy="632700"/>
          </a:xfrm>
        </p:grpSpPr>
        <p:sp>
          <p:nvSpPr>
            <p:cNvPr name="Freeform 11" id="11"/>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8DC2EE"/>
            </a:solidFill>
          </p:spPr>
        </p:sp>
      </p:grpSp>
      <p:grpSp>
        <p:nvGrpSpPr>
          <p:cNvPr name="Group 12" id="12"/>
          <p:cNvGrpSpPr>
            <a:grpSpLocks noChangeAspect="true"/>
          </p:cNvGrpSpPr>
          <p:nvPr/>
        </p:nvGrpSpPr>
        <p:grpSpPr>
          <a:xfrm rot="0">
            <a:off x="466343" y="281878"/>
            <a:ext cx="2257857" cy="1595748"/>
            <a:chOff x="0" y="0"/>
            <a:chExt cx="3010476" cy="2127664"/>
          </a:xfrm>
        </p:grpSpPr>
        <p:sp>
          <p:nvSpPr>
            <p:cNvPr name="Freeform 13" id="13"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5"/>
              <a:stretch>
                <a:fillRect l="0" t="0" r="1" b="-62"/>
              </a:stretch>
            </a:blipFill>
          </p:spPr>
        </p:sp>
      </p:grpSp>
      <p:sp>
        <p:nvSpPr>
          <p:cNvPr name="TextBox 14" id="14"/>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5" id="15"/>
          <p:cNvGrpSpPr>
            <a:grpSpLocks noChangeAspect="true"/>
          </p:cNvGrpSpPr>
          <p:nvPr/>
        </p:nvGrpSpPr>
        <p:grpSpPr>
          <a:xfrm rot="0">
            <a:off x="13756239" y="5683210"/>
            <a:ext cx="4146753" cy="3372248"/>
            <a:chOff x="0" y="0"/>
            <a:chExt cx="5529004" cy="4496330"/>
          </a:xfrm>
        </p:grpSpPr>
        <p:sp>
          <p:nvSpPr>
            <p:cNvPr name="Freeform 16" id="16" descr="Graficul 12"/>
            <p:cNvSpPr/>
            <p:nvPr/>
          </p:nvSpPr>
          <p:spPr>
            <a:xfrm flipH="false" flipV="false" rot="0">
              <a:off x="0" y="0"/>
              <a:ext cx="5528945" cy="4496308"/>
            </a:xfrm>
            <a:custGeom>
              <a:avLst/>
              <a:gdLst/>
              <a:ahLst/>
              <a:cxnLst/>
              <a:rect r="r" b="b" t="t" l="l"/>
              <a:pathLst>
                <a:path h="4496308" w="5528945">
                  <a:moveTo>
                    <a:pt x="0" y="0"/>
                  </a:moveTo>
                  <a:lnTo>
                    <a:pt x="5528945" y="0"/>
                  </a:lnTo>
                  <a:lnTo>
                    <a:pt x="5528945" y="4496308"/>
                  </a:lnTo>
                  <a:lnTo>
                    <a:pt x="0" y="4496308"/>
                  </a:lnTo>
                  <a:lnTo>
                    <a:pt x="0" y="0"/>
                  </a:lnTo>
                  <a:close/>
                </a:path>
              </a:pathLst>
            </a:custGeom>
            <a:blipFill>
              <a:blip r:embed="rId6"/>
              <a:stretch>
                <a:fillRect l="0" t="0" r="-1" b="-9920"/>
              </a:stretch>
            </a:blipFill>
          </p:spPr>
        </p:sp>
      </p:grpSp>
      <p:grpSp>
        <p:nvGrpSpPr>
          <p:cNvPr name="Group 17" id="17"/>
          <p:cNvGrpSpPr>
            <a:grpSpLocks noChangeAspect="true"/>
          </p:cNvGrpSpPr>
          <p:nvPr/>
        </p:nvGrpSpPr>
        <p:grpSpPr>
          <a:xfrm rot="0">
            <a:off x="0" y="0"/>
            <a:ext cx="18288000" cy="10287000"/>
            <a:chOff x="0" y="0"/>
            <a:chExt cx="24384000" cy="13716000"/>
          </a:xfrm>
        </p:grpSpPr>
        <p:sp>
          <p:nvSpPr>
            <p:cNvPr name="Freeform 18" id="18"/>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7"/>
              <a:stretch>
                <a:fillRect l="-482" t="0" r="-482" b="0"/>
              </a:stretch>
            </a:blipFill>
          </p:spPr>
        </p:sp>
      </p:gr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19050"/>
            <a:ext cx="18288000" cy="9055462"/>
            <a:chOff x="0" y="0"/>
            <a:chExt cx="24384000" cy="12073950"/>
          </a:xfrm>
        </p:grpSpPr>
        <p:sp>
          <p:nvSpPr>
            <p:cNvPr name="Freeform 5" id="5" descr="Graficul 6"/>
            <p:cNvSpPr/>
            <p:nvPr/>
          </p:nvSpPr>
          <p:spPr>
            <a:xfrm flipH="false" flipV="false" rot="0">
              <a:off x="0" y="0"/>
              <a:ext cx="24384000" cy="12073890"/>
            </a:xfrm>
            <a:custGeom>
              <a:avLst/>
              <a:gdLst/>
              <a:ahLst/>
              <a:cxnLst/>
              <a:rect r="r" b="b" t="t" l="l"/>
              <a:pathLst>
                <a:path h="12073890" w="24384000">
                  <a:moveTo>
                    <a:pt x="0" y="0"/>
                  </a:moveTo>
                  <a:lnTo>
                    <a:pt x="24384000" y="0"/>
                  </a:lnTo>
                  <a:lnTo>
                    <a:pt x="24384000" y="12073890"/>
                  </a:lnTo>
                  <a:lnTo>
                    <a:pt x="0" y="12073890"/>
                  </a:lnTo>
                  <a:lnTo>
                    <a:pt x="0" y="0"/>
                  </a:lnTo>
                  <a:close/>
                </a:path>
              </a:pathLst>
            </a:custGeom>
            <a:blipFill>
              <a:blip r:embed="rId3"/>
              <a:stretch>
                <a:fillRect l="0" t="0" r="0" b="-21416"/>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a:grpSpLocks noChangeAspect="true"/>
          </p:cNvGrpSpPr>
          <p:nvPr/>
        </p:nvGrpSpPr>
        <p:grpSpPr>
          <a:xfrm rot="0">
            <a:off x="1139991" y="9374787"/>
            <a:ext cx="2931886" cy="625832"/>
            <a:chOff x="0" y="0"/>
            <a:chExt cx="3909182" cy="834442"/>
          </a:xfrm>
        </p:grpSpPr>
        <p:sp>
          <p:nvSpPr>
            <p:cNvPr name="Freeform 9" id="9" descr="Imaginea 9"/>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4"/>
              <a:stretch>
                <a:fillRect l="0" t="0" r="-324" b="-6"/>
              </a:stretch>
            </a:blipFill>
          </p:spPr>
        </p:sp>
      </p:grpSp>
      <p:grpSp>
        <p:nvGrpSpPr>
          <p:cNvPr name="Group 10" id="10"/>
          <p:cNvGrpSpPr/>
          <p:nvPr/>
        </p:nvGrpSpPr>
        <p:grpSpPr>
          <a:xfrm rot="-5400000">
            <a:off x="-761130" y="6210108"/>
            <a:ext cx="1996788" cy="474525"/>
            <a:chOff x="0" y="0"/>
            <a:chExt cx="2662384" cy="632700"/>
          </a:xfrm>
        </p:grpSpPr>
        <p:sp>
          <p:nvSpPr>
            <p:cNvPr name="Freeform 11" id="11"/>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8DC2EE"/>
            </a:solidFill>
          </p:spPr>
        </p:sp>
      </p:grpSp>
      <p:grpSp>
        <p:nvGrpSpPr>
          <p:cNvPr name="Group 12" id="12"/>
          <p:cNvGrpSpPr>
            <a:grpSpLocks noChangeAspect="true"/>
          </p:cNvGrpSpPr>
          <p:nvPr/>
        </p:nvGrpSpPr>
        <p:grpSpPr>
          <a:xfrm rot="0">
            <a:off x="466343" y="281878"/>
            <a:ext cx="2257857" cy="1595748"/>
            <a:chOff x="0" y="0"/>
            <a:chExt cx="3010476" cy="2127664"/>
          </a:xfrm>
        </p:grpSpPr>
        <p:sp>
          <p:nvSpPr>
            <p:cNvPr name="Freeform 13" id="13"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5"/>
              <a:stretch>
                <a:fillRect l="0" t="0" r="1" b="-62"/>
              </a:stretch>
            </a:blipFill>
          </p:spPr>
        </p:sp>
      </p:grpSp>
      <p:sp>
        <p:nvSpPr>
          <p:cNvPr name="TextBox 14" id="14"/>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5" id="15"/>
          <p:cNvGrpSpPr>
            <a:grpSpLocks noChangeAspect="true"/>
          </p:cNvGrpSpPr>
          <p:nvPr/>
        </p:nvGrpSpPr>
        <p:grpSpPr>
          <a:xfrm rot="0">
            <a:off x="13756239" y="5683210"/>
            <a:ext cx="4146753" cy="3372248"/>
            <a:chOff x="0" y="0"/>
            <a:chExt cx="5529004" cy="4496330"/>
          </a:xfrm>
        </p:grpSpPr>
        <p:sp>
          <p:nvSpPr>
            <p:cNvPr name="Freeform 16" id="16" descr="Graficul 12"/>
            <p:cNvSpPr/>
            <p:nvPr/>
          </p:nvSpPr>
          <p:spPr>
            <a:xfrm flipH="false" flipV="false" rot="0">
              <a:off x="0" y="0"/>
              <a:ext cx="5528945" cy="4496308"/>
            </a:xfrm>
            <a:custGeom>
              <a:avLst/>
              <a:gdLst/>
              <a:ahLst/>
              <a:cxnLst/>
              <a:rect r="r" b="b" t="t" l="l"/>
              <a:pathLst>
                <a:path h="4496308" w="5528945">
                  <a:moveTo>
                    <a:pt x="0" y="0"/>
                  </a:moveTo>
                  <a:lnTo>
                    <a:pt x="5528945" y="0"/>
                  </a:lnTo>
                  <a:lnTo>
                    <a:pt x="5528945" y="4496308"/>
                  </a:lnTo>
                  <a:lnTo>
                    <a:pt x="0" y="4496308"/>
                  </a:lnTo>
                  <a:lnTo>
                    <a:pt x="0" y="0"/>
                  </a:lnTo>
                  <a:close/>
                </a:path>
              </a:pathLst>
            </a:custGeom>
            <a:blipFill>
              <a:blip r:embed="rId6"/>
              <a:stretch>
                <a:fillRect l="0" t="0" r="-1" b="-9920"/>
              </a:stretch>
            </a:blipFill>
          </p:spPr>
        </p:sp>
      </p:grpSp>
      <p:grpSp>
        <p:nvGrpSpPr>
          <p:cNvPr name="Group 17" id="17"/>
          <p:cNvGrpSpPr/>
          <p:nvPr/>
        </p:nvGrpSpPr>
        <p:grpSpPr>
          <a:xfrm rot="0">
            <a:off x="562088" y="3276402"/>
            <a:ext cx="12540682" cy="2276290"/>
            <a:chOff x="0" y="0"/>
            <a:chExt cx="14699816" cy="2668200"/>
          </a:xfrm>
        </p:grpSpPr>
        <p:sp>
          <p:nvSpPr>
            <p:cNvPr name="Freeform 18" id="18"/>
            <p:cNvSpPr/>
            <p:nvPr/>
          </p:nvSpPr>
          <p:spPr>
            <a:xfrm flipH="false" flipV="false" rot="0">
              <a:off x="0" y="0"/>
              <a:ext cx="14699816" cy="2668200"/>
            </a:xfrm>
            <a:custGeom>
              <a:avLst/>
              <a:gdLst/>
              <a:ahLst/>
              <a:cxnLst/>
              <a:rect r="r" b="b" t="t" l="l"/>
              <a:pathLst>
                <a:path h="2668200" w="14699816">
                  <a:moveTo>
                    <a:pt x="0" y="0"/>
                  </a:moveTo>
                  <a:lnTo>
                    <a:pt x="14699816" y="0"/>
                  </a:lnTo>
                  <a:lnTo>
                    <a:pt x="14699816" y="2668200"/>
                  </a:lnTo>
                  <a:lnTo>
                    <a:pt x="0" y="2668200"/>
                  </a:lnTo>
                  <a:close/>
                </a:path>
              </a:pathLst>
            </a:custGeom>
            <a:solidFill>
              <a:srgbClr val="000000">
                <a:alpha val="0"/>
              </a:srgbClr>
            </a:solidFill>
          </p:spPr>
        </p:sp>
        <p:sp>
          <p:nvSpPr>
            <p:cNvPr name="TextBox 19" id="19"/>
            <p:cNvSpPr txBox="true"/>
            <p:nvPr/>
          </p:nvSpPr>
          <p:spPr>
            <a:xfrm>
              <a:off x="0" y="-38100"/>
              <a:ext cx="14699816" cy="2706300"/>
            </a:xfrm>
            <a:prstGeom prst="rect">
              <a:avLst/>
            </a:prstGeom>
          </p:spPr>
          <p:txBody>
            <a:bodyPr anchor="ctr" rtlCol="false" tIns="0" lIns="0" bIns="0" rIns="0"/>
            <a:lstStyle/>
            <a:p>
              <a:pPr algn="l" marL="0" indent="0" lvl="0">
                <a:lnSpc>
                  <a:spcPts val="5418"/>
                </a:lnSpc>
              </a:pPr>
              <a:r>
                <a:rPr lang="en-US" sz="4200">
                  <a:solidFill>
                    <a:srgbClr val="70C573"/>
                  </a:solidFill>
                  <a:latin typeface="Press Start 2P"/>
                  <a:ea typeface="Press Start 2P"/>
                  <a:cs typeface="Press Start 2P"/>
                  <a:sym typeface="Press Start 2P"/>
                </a:rPr>
                <a:t>ABORDĂRI INOVATOARE ÎN TURISMUL LOCAL</a:t>
              </a:r>
            </a:p>
          </p:txBody>
        </p:sp>
      </p:grpSp>
      <p:grpSp>
        <p:nvGrpSpPr>
          <p:cNvPr name="Group 20" id="20"/>
          <p:cNvGrpSpPr/>
          <p:nvPr/>
        </p:nvGrpSpPr>
        <p:grpSpPr>
          <a:xfrm rot="0">
            <a:off x="601986" y="5477744"/>
            <a:ext cx="10339586" cy="1939248"/>
            <a:chOff x="0" y="0"/>
            <a:chExt cx="13786114" cy="2585664"/>
          </a:xfrm>
        </p:grpSpPr>
        <p:sp>
          <p:nvSpPr>
            <p:cNvPr name="Freeform 21" id="21"/>
            <p:cNvSpPr/>
            <p:nvPr/>
          </p:nvSpPr>
          <p:spPr>
            <a:xfrm flipH="false" flipV="false" rot="0">
              <a:off x="0" y="0"/>
              <a:ext cx="13786114" cy="2585664"/>
            </a:xfrm>
            <a:custGeom>
              <a:avLst/>
              <a:gdLst/>
              <a:ahLst/>
              <a:cxnLst/>
              <a:rect r="r" b="b" t="t" l="l"/>
              <a:pathLst>
                <a:path h="2585664" w="13786114">
                  <a:moveTo>
                    <a:pt x="0" y="0"/>
                  </a:moveTo>
                  <a:lnTo>
                    <a:pt x="13786114" y="0"/>
                  </a:lnTo>
                  <a:lnTo>
                    <a:pt x="13786114" y="2585664"/>
                  </a:lnTo>
                  <a:lnTo>
                    <a:pt x="0" y="2585664"/>
                  </a:lnTo>
                  <a:close/>
                </a:path>
              </a:pathLst>
            </a:custGeom>
            <a:solidFill>
              <a:srgbClr val="000000">
                <a:alpha val="0"/>
              </a:srgbClr>
            </a:solidFill>
          </p:spPr>
        </p:sp>
        <p:sp>
          <p:nvSpPr>
            <p:cNvPr name="TextBox 22" id="22"/>
            <p:cNvSpPr txBox="true"/>
            <p:nvPr/>
          </p:nvSpPr>
          <p:spPr>
            <a:xfrm>
              <a:off x="0" y="-38100"/>
              <a:ext cx="13786114" cy="2623764"/>
            </a:xfrm>
            <a:prstGeom prst="rect">
              <a:avLst/>
            </a:prstGeom>
          </p:spPr>
          <p:txBody>
            <a:bodyPr anchor="ctr" rtlCol="false" tIns="0" lIns="0" bIns="0" rIns="0"/>
            <a:lstStyle/>
            <a:p>
              <a:pPr algn="l" marL="0" indent="0" lvl="0">
                <a:lnSpc>
                  <a:spcPts val="4212"/>
                </a:lnSpc>
              </a:pPr>
              <a:r>
                <a:rPr lang="en-US" sz="3900" i="true">
                  <a:solidFill>
                    <a:srgbClr val="D1E7F8"/>
                  </a:solidFill>
                  <a:latin typeface="Calibri (MS) Italics"/>
                  <a:ea typeface="Calibri (MS) Italics"/>
                  <a:cs typeface="Calibri (MS) Italics"/>
                  <a:sym typeface="Calibri (MS) Italics"/>
                </a:rPr>
                <a:t>5.2. Inovații bazate pe tehnologie</a:t>
              </a:r>
            </a:p>
          </p:txBody>
        </p:sp>
      </p:gr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2896"/>
            <a:ext cx="18288000" cy="9052562"/>
            <a:chOff x="0" y="0"/>
            <a:chExt cx="24384000" cy="12070082"/>
          </a:xfrm>
        </p:grpSpPr>
        <p:sp>
          <p:nvSpPr>
            <p:cNvPr name="Freeform 5" id="5" descr="Imaginea 1"/>
            <p:cNvSpPr/>
            <p:nvPr/>
          </p:nvSpPr>
          <p:spPr>
            <a:xfrm flipH="false" flipV="false" rot="0">
              <a:off x="0" y="0"/>
              <a:ext cx="24384000" cy="12070080"/>
            </a:xfrm>
            <a:custGeom>
              <a:avLst/>
              <a:gdLst/>
              <a:ahLst/>
              <a:cxnLst/>
              <a:rect r="r" b="b" t="t" l="l"/>
              <a:pathLst>
                <a:path h="12070080" w="24384000">
                  <a:moveTo>
                    <a:pt x="0" y="0"/>
                  </a:moveTo>
                  <a:lnTo>
                    <a:pt x="24384000" y="0"/>
                  </a:lnTo>
                  <a:lnTo>
                    <a:pt x="24384000" y="12070080"/>
                  </a:lnTo>
                  <a:lnTo>
                    <a:pt x="0" y="12070080"/>
                  </a:lnTo>
                  <a:lnTo>
                    <a:pt x="0" y="0"/>
                  </a:lnTo>
                  <a:close/>
                </a:path>
              </a:pathLst>
            </a:custGeom>
            <a:blipFill>
              <a:blip r:embed="rId3"/>
              <a:stretch>
                <a:fillRect l="0" t="0" r="0" b="0"/>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p:nvPr/>
        </p:nvGrpSpPr>
        <p:grpSpPr>
          <a:xfrm rot="-5400000">
            <a:off x="-761130" y="6210108"/>
            <a:ext cx="1996788" cy="474525"/>
            <a:chOff x="0" y="0"/>
            <a:chExt cx="2662384" cy="632700"/>
          </a:xfrm>
        </p:grpSpPr>
        <p:sp>
          <p:nvSpPr>
            <p:cNvPr name="Freeform 9" id="9"/>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A56793"/>
            </a:solidFill>
          </p:spPr>
        </p:sp>
      </p:grpSp>
      <p:grpSp>
        <p:nvGrpSpPr>
          <p:cNvPr name="Group 10" id="10"/>
          <p:cNvGrpSpPr>
            <a:grpSpLocks noChangeAspect="true"/>
          </p:cNvGrpSpPr>
          <p:nvPr/>
        </p:nvGrpSpPr>
        <p:grpSpPr>
          <a:xfrm rot="0">
            <a:off x="14116686" y="6954560"/>
            <a:ext cx="1490261" cy="2098722"/>
            <a:chOff x="0" y="0"/>
            <a:chExt cx="1987014" cy="2798296"/>
          </a:xfrm>
        </p:grpSpPr>
        <p:sp>
          <p:nvSpPr>
            <p:cNvPr name="Freeform 11" id="11" descr="Imaginea 8"/>
            <p:cNvSpPr/>
            <p:nvPr/>
          </p:nvSpPr>
          <p:spPr>
            <a:xfrm flipH="false" flipV="false" rot="0">
              <a:off x="0" y="0"/>
              <a:ext cx="1987042" cy="2798318"/>
            </a:xfrm>
            <a:custGeom>
              <a:avLst/>
              <a:gdLst/>
              <a:ahLst/>
              <a:cxnLst/>
              <a:rect r="r" b="b" t="t" l="l"/>
              <a:pathLst>
                <a:path h="2798318" w="1987042">
                  <a:moveTo>
                    <a:pt x="0" y="0"/>
                  </a:moveTo>
                  <a:lnTo>
                    <a:pt x="1987042" y="0"/>
                  </a:lnTo>
                  <a:lnTo>
                    <a:pt x="1987042" y="2798318"/>
                  </a:lnTo>
                  <a:lnTo>
                    <a:pt x="0" y="2798318"/>
                  </a:lnTo>
                  <a:lnTo>
                    <a:pt x="0" y="0"/>
                  </a:lnTo>
                  <a:close/>
                </a:path>
              </a:pathLst>
            </a:custGeom>
            <a:blipFill>
              <a:blip r:embed="rId4"/>
              <a:stretch>
                <a:fillRect l="-33570" t="-60281" r="-126785" b="-4679"/>
              </a:stretch>
            </a:blipFill>
          </p:spPr>
        </p:sp>
      </p:grpSp>
      <p:grpSp>
        <p:nvGrpSpPr>
          <p:cNvPr name="Group 12" id="12"/>
          <p:cNvGrpSpPr>
            <a:grpSpLocks noChangeAspect="true"/>
          </p:cNvGrpSpPr>
          <p:nvPr/>
        </p:nvGrpSpPr>
        <p:grpSpPr>
          <a:xfrm rot="0">
            <a:off x="15306772" y="5638398"/>
            <a:ext cx="2077379" cy="3414887"/>
            <a:chOff x="0" y="0"/>
            <a:chExt cx="2769838" cy="4553182"/>
          </a:xfrm>
        </p:grpSpPr>
        <p:sp>
          <p:nvSpPr>
            <p:cNvPr name="Freeform 13" id="13" descr="Imaginea 3"/>
            <p:cNvSpPr/>
            <p:nvPr/>
          </p:nvSpPr>
          <p:spPr>
            <a:xfrm flipH="false" flipV="false" rot="0">
              <a:off x="0" y="0"/>
              <a:ext cx="2769870" cy="4553204"/>
            </a:xfrm>
            <a:custGeom>
              <a:avLst/>
              <a:gdLst/>
              <a:ahLst/>
              <a:cxnLst/>
              <a:rect r="r" b="b" t="t" l="l"/>
              <a:pathLst>
                <a:path h="4553204" w="2769870">
                  <a:moveTo>
                    <a:pt x="0" y="0"/>
                  </a:moveTo>
                  <a:lnTo>
                    <a:pt x="2769870" y="0"/>
                  </a:lnTo>
                  <a:lnTo>
                    <a:pt x="2769870" y="4553204"/>
                  </a:lnTo>
                  <a:lnTo>
                    <a:pt x="0" y="4553204"/>
                  </a:lnTo>
                  <a:lnTo>
                    <a:pt x="0" y="0"/>
                  </a:lnTo>
                  <a:close/>
                </a:path>
              </a:pathLst>
            </a:custGeom>
            <a:blipFill>
              <a:blip r:embed="rId5"/>
              <a:stretch>
                <a:fillRect l="-140929" t="0" r="-59060" b="-63130"/>
              </a:stretch>
            </a:blipFill>
          </p:spPr>
        </p:sp>
      </p:grpSp>
      <p:grpSp>
        <p:nvGrpSpPr>
          <p:cNvPr name="Group 14" id="14"/>
          <p:cNvGrpSpPr>
            <a:grpSpLocks noChangeAspect="true"/>
          </p:cNvGrpSpPr>
          <p:nvPr/>
        </p:nvGrpSpPr>
        <p:grpSpPr>
          <a:xfrm rot="0">
            <a:off x="466343" y="281878"/>
            <a:ext cx="2257857" cy="1595748"/>
            <a:chOff x="0" y="0"/>
            <a:chExt cx="3010476" cy="2127664"/>
          </a:xfrm>
        </p:grpSpPr>
        <p:sp>
          <p:nvSpPr>
            <p:cNvPr name="Freeform 15" id="15"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6"/>
              <a:stretch>
                <a:fillRect l="0" t="0" r="1" b="-62"/>
              </a:stretch>
            </a:blipFill>
          </p:spPr>
        </p:sp>
      </p:grpSp>
      <p:grpSp>
        <p:nvGrpSpPr>
          <p:cNvPr name="Group 16" id="16"/>
          <p:cNvGrpSpPr>
            <a:grpSpLocks noChangeAspect="true"/>
          </p:cNvGrpSpPr>
          <p:nvPr/>
        </p:nvGrpSpPr>
        <p:grpSpPr>
          <a:xfrm rot="0">
            <a:off x="1139991" y="9374787"/>
            <a:ext cx="2931886" cy="625832"/>
            <a:chOff x="0" y="0"/>
            <a:chExt cx="3909182" cy="834442"/>
          </a:xfrm>
        </p:grpSpPr>
        <p:sp>
          <p:nvSpPr>
            <p:cNvPr name="Freeform 17" id="17" descr="Imaginea 2"/>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7"/>
              <a:stretch>
                <a:fillRect l="0" t="0" r="-324" b="-6"/>
              </a:stretch>
            </a:blipFill>
          </p:spPr>
        </p:sp>
      </p:grpSp>
      <p:sp>
        <p:nvSpPr>
          <p:cNvPr name="TextBox 18" id="18"/>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9" id="19"/>
          <p:cNvGrpSpPr/>
          <p:nvPr/>
        </p:nvGrpSpPr>
        <p:grpSpPr>
          <a:xfrm rot="0">
            <a:off x="601987" y="3285713"/>
            <a:ext cx="13922550" cy="2011500"/>
            <a:chOff x="0" y="0"/>
            <a:chExt cx="18563400" cy="2682000"/>
          </a:xfrm>
        </p:grpSpPr>
        <p:sp>
          <p:nvSpPr>
            <p:cNvPr name="Freeform 20" id="20"/>
            <p:cNvSpPr/>
            <p:nvPr/>
          </p:nvSpPr>
          <p:spPr>
            <a:xfrm flipH="false" flipV="false" rot="0">
              <a:off x="0" y="0"/>
              <a:ext cx="18563400" cy="2682000"/>
            </a:xfrm>
            <a:custGeom>
              <a:avLst/>
              <a:gdLst/>
              <a:ahLst/>
              <a:cxnLst/>
              <a:rect r="r" b="b" t="t" l="l"/>
              <a:pathLst>
                <a:path h="2682000" w="18563400">
                  <a:moveTo>
                    <a:pt x="0" y="0"/>
                  </a:moveTo>
                  <a:lnTo>
                    <a:pt x="18563400" y="0"/>
                  </a:lnTo>
                  <a:lnTo>
                    <a:pt x="18563400" y="2682000"/>
                  </a:lnTo>
                  <a:lnTo>
                    <a:pt x="0" y="2682000"/>
                  </a:lnTo>
                  <a:close/>
                </a:path>
              </a:pathLst>
            </a:custGeom>
            <a:solidFill>
              <a:srgbClr val="000000">
                <a:alpha val="0"/>
              </a:srgbClr>
            </a:solidFill>
          </p:spPr>
        </p:sp>
        <p:sp>
          <p:nvSpPr>
            <p:cNvPr name="TextBox 21" id="21"/>
            <p:cNvSpPr txBox="true"/>
            <p:nvPr/>
          </p:nvSpPr>
          <p:spPr>
            <a:xfrm>
              <a:off x="0" y="-38100"/>
              <a:ext cx="18563400" cy="2720100"/>
            </a:xfrm>
            <a:prstGeom prst="rect">
              <a:avLst/>
            </a:prstGeom>
          </p:spPr>
          <p:txBody>
            <a:bodyPr anchor="ctr" rtlCol="false" tIns="0" lIns="0" bIns="0" rIns="0"/>
            <a:lstStyle/>
            <a:p>
              <a:pPr algn="l" marL="0" indent="0" lvl="0">
                <a:lnSpc>
                  <a:spcPts val="4536"/>
                </a:lnSpc>
              </a:pPr>
              <a:r>
                <a:rPr lang="en-US" b="true" sz="4200">
                  <a:solidFill>
                    <a:srgbClr val="70C573"/>
                  </a:solidFill>
                  <a:latin typeface="Calibri (MS) Bold"/>
                  <a:ea typeface="Calibri (MS) Bold"/>
                  <a:cs typeface="Calibri (MS) Bold"/>
                  <a:sym typeface="Calibri (MS) Bold"/>
                </a:rPr>
                <a:t>Obiective:</a:t>
              </a:r>
            </a:p>
          </p:txBody>
        </p:sp>
      </p:grpSp>
      <p:grpSp>
        <p:nvGrpSpPr>
          <p:cNvPr name="Group 22" id="22"/>
          <p:cNvGrpSpPr/>
          <p:nvPr/>
        </p:nvGrpSpPr>
        <p:grpSpPr>
          <a:xfrm rot="0">
            <a:off x="601987" y="5682460"/>
            <a:ext cx="10339650" cy="2044516"/>
            <a:chOff x="0" y="0"/>
            <a:chExt cx="13786200" cy="2726021"/>
          </a:xfrm>
        </p:grpSpPr>
        <p:sp>
          <p:nvSpPr>
            <p:cNvPr name="Freeform 23" id="23"/>
            <p:cNvSpPr/>
            <p:nvPr/>
          </p:nvSpPr>
          <p:spPr>
            <a:xfrm flipH="false" flipV="false" rot="0">
              <a:off x="0" y="0"/>
              <a:ext cx="13786200" cy="2726021"/>
            </a:xfrm>
            <a:custGeom>
              <a:avLst/>
              <a:gdLst/>
              <a:ahLst/>
              <a:cxnLst/>
              <a:rect r="r" b="b" t="t" l="l"/>
              <a:pathLst>
                <a:path h="2726021" w="13786200">
                  <a:moveTo>
                    <a:pt x="0" y="0"/>
                  </a:moveTo>
                  <a:lnTo>
                    <a:pt x="13786200" y="0"/>
                  </a:lnTo>
                  <a:lnTo>
                    <a:pt x="13786200" y="2726021"/>
                  </a:lnTo>
                  <a:lnTo>
                    <a:pt x="0" y="2726021"/>
                  </a:lnTo>
                  <a:close/>
                </a:path>
              </a:pathLst>
            </a:custGeom>
            <a:solidFill>
              <a:srgbClr val="000000">
                <a:alpha val="0"/>
              </a:srgbClr>
            </a:solidFill>
          </p:spPr>
        </p:sp>
        <p:sp>
          <p:nvSpPr>
            <p:cNvPr name="TextBox 24" id="24"/>
            <p:cNvSpPr txBox="true"/>
            <p:nvPr/>
          </p:nvSpPr>
          <p:spPr>
            <a:xfrm>
              <a:off x="0" y="0"/>
              <a:ext cx="13786200" cy="2726021"/>
            </a:xfrm>
            <a:prstGeom prst="rect">
              <a:avLst/>
            </a:prstGeom>
          </p:spPr>
          <p:txBody>
            <a:bodyPr anchor="ctr" rtlCol="false" tIns="0" lIns="0" bIns="0" rIns="0"/>
            <a:lstStyle/>
            <a:p>
              <a:pPr algn="l" marL="542925" indent="-271462" lvl="1">
                <a:lnSpc>
                  <a:spcPts val="2916"/>
                </a:lnSpc>
                <a:buAutoNum type="arabicPeriod" startAt="1"/>
              </a:pPr>
              <a:r>
                <a:rPr lang="en-US" sz="3000" i="true">
                  <a:solidFill>
                    <a:srgbClr val="DBC2D4"/>
                  </a:solidFill>
                  <a:latin typeface="Calibri (MS) Italics"/>
                  <a:ea typeface="Calibri (MS) Italics"/>
                  <a:cs typeface="Calibri (MS) Italics"/>
                  <a:sym typeface="Calibri (MS) Italics"/>
                </a:rPr>
                <a:t>Să e</a:t>
              </a:r>
              <a:r>
                <a:rPr lang="en-US" sz="3000" i="true">
                  <a:solidFill>
                    <a:srgbClr val="DBC2D4"/>
                  </a:solidFill>
                  <a:latin typeface="Calibri (MS) Italics"/>
                  <a:ea typeface="Calibri (MS) Italics"/>
                  <a:cs typeface="Calibri (MS) Italics"/>
                  <a:sym typeface="Calibri (MS) Italics"/>
                </a:rPr>
                <a:t>xploreze modul în care instrumente precum VR, AR, AI și IoT transformă experiențele turistice și operațiunile de afaceri.</a:t>
              </a:r>
            </a:p>
            <a:p>
              <a:pPr algn="l" marL="542925" indent="-271462" lvl="1">
                <a:lnSpc>
                  <a:spcPts val="2916"/>
                </a:lnSpc>
                <a:buAutoNum type="arabicPeriod" startAt="1"/>
              </a:pPr>
              <a:r>
                <a:rPr lang="en-US" sz="3000" i="true">
                  <a:solidFill>
                    <a:srgbClr val="DBC2D4"/>
                  </a:solidFill>
                  <a:latin typeface="Calibri (MS) Italics"/>
                  <a:ea typeface="Calibri (MS) Italics"/>
                  <a:cs typeface="Calibri (MS) Italics"/>
                  <a:sym typeface="Calibri (MS) Italics"/>
                </a:rPr>
                <a:t>Să învețe cum să integreze tehnologiile emergente în proiectele turistice pentru a spori implicarea vizitatorilor și eficiența operațională.</a:t>
              </a:r>
            </a:p>
          </p:txBody>
        </p:sp>
      </p:grpSp>
    </p:spTree>
  </p:cSld>
  <p:clrMapOvr>
    <a:masterClrMapping/>
  </p:clrMapOvr>
</p:sld>
</file>

<file path=ppt/slides/slide4.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Tehnologii imersive care transformă turismul</a:t>
              </a:r>
            </a:p>
          </p:txBody>
        </p:sp>
      </p:grpSp>
      <p:grpSp>
        <p:nvGrpSpPr>
          <p:cNvPr name="Group 7" id="7"/>
          <p:cNvGrpSpPr/>
          <p:nvPr/>
        </p:nvGrpSpPr>
        <p:grpSpPr>
          <a:xfrm rot="0">
            <a:off x="3632864" y="2278977"/>
            <a:ext cx="12230100" cy="1994250"/>
            <a:chOff x="0" y="0"/>
            <a:chExt cx="16306800" cy="2659000"/>
          </a:xfrm>
        </p:grpSpPr>
        <p:sp>
          <p:nvSpPr>
            <p:cNvPr name="Freeform 8" id="8"/>
            <p:cNvSpPr/>
            <p:nvPr/>
          </p:nvSpPr>
          <p:spPr>
            <a:xfrm flipH="false" flipV="false" rot="0">
              <a:off x="25400" y="25400"/>
              <a:ext cx="16256000" cy="2608199"/>
            </a:xfrm>
            <a:custGeom>
              <a:avLst/>
              <a:gdLst/>
              <a:ahLst/>
              <a:cxnLst/>
              <a:rect r="r" b="b" t="t" l="l"/>
              <a:pathLst>
                <a:path h="2608199" w="16256000">
                  <a:moveTo>
                    <a:pt x="0" y="0"/>
                  </a:moveTo>
                  <a:lnTo>
                    <a:pt x="16256000" y="0"/>
                  </a:lnTo>
                  <a:lnTo>
                    <a:pt x="16256000" y="2608199"/>
                  </a:lnTo>
                  <a:lnTo>
                    <a:pt x="0" y="2608199"/>
                  </a:lnTo>
                  <a:close/>
                </a:path>
              </a:pathLst>
            </a:custGeom>
            <a:solidFill>
              <a:srgbClr val="F2F2F2">
                <a:alpha val="80784"/>
              </a:srgbClr>
            </a:solidFill>
          </p:spPr>
        </p:sp>
        <p:sp>
          <p:nvSpPr>
            <p:cNvPr name="Freeform 9" id="9"/>
            <p:cNvSpPr/>
            <p:nvPr/>
          </p:nvSpPr>
          <p:spPr>
            <a:xfrm flipH="false" flipV="false" rot="0">
              <a:off x="0" y="0"/>
              <a:ext cx="16306800" cy="2658999"/>
            </a:xfrm>
            <a:custGeom>
              <a:avLst/>
              <a:gdLst/>
              <a:ahLst/>
              <a:cxnLst/>
              <a:rect r="r" b="b" t="t" l="l"/>
              <a:pathLst>
                <a:path h="2658999" w="16306800">
                  <a:moveTo>
                    <a:pt x="25400" y="0"/>
                  </a:moveTo>
                  <a:lnTo>
                    <a:pt x="16281400" y="0"/>
                  </a:lnTo>
                  <a:cubicBezTo>
                    <a:pt x="16295370" y="0"/>
                    <a:pt x="16306800" y="11430"/>
                    <a:pt x="16306800" y="25400"/>
                  </a:cubicBezTo>
                  <a:lnTo>
                    <a:pt x="16306800" y="2633599"/>
                  </a:lnTo>
                  <a:cubicBezTo>
                    <a:pt x="16306800" y="2647569"/>
                    <a:pt x="16295370" y="2658999"/>
                    <a:pt x="16281400" y="2658999"/>
                  </a:cubicBezTo>
                  <a:lnTo>
                    <a:pt x="25400" y="2658999"/>
                  </a:lnTo>
                  <a:cubicBezTo>
                    <a:pt x="11430" y="2658999"/>
                    <a:pt x="0" y="2647569"/>
                    <a:pt x="0" y="2633599"/>
                  </a:cubicBezTo>
                  <a:lnTo>
                    <a:pt x="0" y="25400"/>
                  </a:lnTo>
                  <a:cubicBezTo>
                    <a:pt x="0" y="11430"/>
                    <a:pt x="11430" y="0"/>
                    <a:pt x="25400" y="0"/>
                  </a:cubicBezTo>
                  <a:moveTo>
                    <a:pt x="25400" y="50800"/>
                  </a:moveTo>
                  <a:lnTo>
                    <a:pt x="25400" y="25400"/>
                  </a:lnTo>
                  <a:lnTo>
                    <a:pt x="50800" y="25400"/>
                  </a:lnTo>
                  <a:lnTo>
                    <a:pt x="50800" y="2633599"/>
                  </a:lnTo>
                  <a:lnTo>
                    <a:pt x="25400" y="2633599"/>
                  </a:lnTo>
                  <a:lnTo>
                    <a:pt x="25400" y="2608199"/>
                  </a:lnTo>
                  <a:lnTo>
                    <a:pt x="16281400" y="2608199"/>
                  </a:lnTo>
                  <a:lnTo>
                    <a:pt x="16281400" y="2633599"/>
                  </a:lnTo>
                  <a:lnTo>
                    <a:pt x="16256000" y="2633599"/>
                  </a:lnTo>
                  <a:lnTo>
                    <a:pt x="16256000" y="25400"/>
                  </a:lnTo>
                  <a:lnTo>
                    <a:pt x="16281400" y="25400"/>
                  </a:lnTo>
                  <a:lnTo>
                    <a:pt x="16281400" y="50800"/>
                  </a:lnTo>
                  <a:lnTo>
                    <a:pt x="25400" y="50800"/>
                  </a:lnTo>
                  <a:close/>
                </a:path>
              </a:pathLst>
            </a:custGeom>
            <a:solidFill>
              <a:srgbClr val="70C573"/>
            </a:solidFill>
          </p:spPr>
        </p:sp>
      </p:grpSp>
      <p:sp>
        <p:nvSpPr>
          <p:cNvPr name="TextBox 10" id="10"/>
          <p:cNvSpPr txBox="true"/>
          <p:nvPr/>
        </p:nvSpPr>
        <p:spPr>
          <a:xfrm rot="0">
            <a:off x="3808067" y="2625306"/>
            <a:ext cx="11856912" cy="1399623"/>
          </a:xfrm>
          <a:prstGeom prst="rect">
            <a:avLst/>
          </a:prstGeom>
        </p:spPr>
        <p:txBody>
          <a:bodyPr anchor="t" rtlCol="false" tIns="0" lIns="0" bIns="0" rIns="0">
            <a:spAutoFit/>
          </a:bodyPr>
          <a:lstStyle/>
          <a:p>
            <a:pPr algn="l" marL="445877" indent="-148626" lvl="2">
              <a:lnSpc>
                <a:spcPts val="2660"/>
              </a:lnSpc>
              <a:buFont typeface="Arial"/>
              <a:buChar char="⚬"/>
            </a:pPr>
            <a:r>
              <a:rPr lang="en-US" sz="2463">
                <a:solidFill>
                  <a:srgbClr val="000000"/>
                </a:solidFill>
                <a:latin typeface="Arial"/>
                <a:ea typeface="Arial"/>
                <a:cs typeface="Arial"/>
                <a:sym typeface="Arial"/>
              </a:rPr>
              <a:t>Oferă previzualizări captivante ale destinațiilor înainte ca călătorii să facă rezervarea.</a:t>
            </a:r>
          </a:p>
          <a:p>
            <a:pPr algn="l" marL="445877" indent="-148626" lvl="2">
              <a:lnSpc>
                <a:spcPts val="2660"/>
              </a:lnSpc>
              <a:buFont typeface="Arial"/>
              <a:buChar char="⚬"/>
            </a:pPr>
            <a:r>
              <a:rPr lang="en-US" sz="2463">
                <a:solidFill>
                  <a:srgbClr val="000000"/>
                </a:solidFill>
                <a:latin typeface="Arial"/>
                <a:ea typeface="Arial"/>
                <a:cs typeface="Arial"/>
                <a:sym typeface="Arial"/>
              </a:rPr>
              <a:t>Ideală pentru promovarea locațiilor îndepărtate și îmbunătățirea accesibilității.</a:t>
            </a:r>
          </a:p>
          <a:p>
            <a:pPr algn="l" marL="445877" indent="-148626" lvl="2">
              <a:lnSpc>
                <a:spcPts val="2660"/>
              </a:lnSpc>
              <a:buFont typeface="Arial"/>
              <a:buChar char="⚬"/>
            </a:pPr>
            <a:r>
              <a:rPr lang="en-US" sz="2463">
                <a:solidFill>
                  <a:srgbClr val="000000"/>
                </a:solidFill>
                <a:latin typeface="Arial"/>
                <a:ea typeface="Arial"/>
                <a:cs typeface="Arial"/>
                <a:sym typeface="Arial"/>
              </a:rPr>
              <a:t>Deosebit de valoroasă pentru călătorii cu probleme de mobilitate.</a:t>
            </a:r>
          </a:p>
        </p:txBody>
      </p:sp>
      <p:grpSp>
        <p:nvGrpSpPr>
          <p:cNvPr name="Group 11" id="11"/>
          <p:cNvGrpSpPr/>
          <p:nvPr/>
        </p:nvGrpSpPr>
        <p:grpSpPr>
          <a:xfrm rot="0">
            <a:off x="4242464" y="1880457"/>
            <a:ext cx="8572500" cy="835140"/>
            <a:chOff x="0" y="0"/>
            <a:chExt cx="11430000" cy="1113520"/>
          </a:xfrm>
        </p:grpSpPr>
        <p:sp>
          <p:nvSpPr>
            <p:cNvPr name="Freeform 12" id="12"/>
            <p:cNvSpPr/>
            <p:nvPr/>
          </p:nvSpPr>
          <p:spPr>
            <a:xfrm flipH="false" flipV="false" rot="0">
              <a:off x="25400" y="25400"/>
              <a:ext cx="11379200" cy="1062736"/>
            </a:xfrm>
            <a:custGeom>
              <a:avLst/>
              <a:gdLst/>
              <a:ahLst/>
              <a:cxnLst/>
              <a:rect r="r" b="b" t="t" l="l"/>
              <a:pathLst>
                <a:path h="1062736" w="11379200">
                  <a:moveTo>
                    <a:pt x="0" y="177165"/>
                  </a:moveTo>
                  <a:cubicBezTo>
                    <a:pt x="0" y="79248"/>
                    <a:pt x="82677" y="0"/>
                    <a:pt x="184785" y="0"/>
                  </a:cubicBezTo>
                  <a:lnTo>
                    <a:pt x="11194415" y="0"/>
                  </a:lnTo>
                  <a:cubicBezTo>
                    <a:pt x="11296523" y="0"/>
                    <a:pt x="11379200" y="79248"/>
                    <a:pt x="11379200" y="177165"/>
                  </a:cubicBezTo>
                  <a:lnTo>
                    <a:pt x="11379200" y="885571"/>
                  </a:lnTo>
                  <a:cubicBezTo>
                    <a:pt x="11379200" y="983361"/>
                    <a:pt x="11296523" y="1062736"/>
                    <a:pt x="11194415" y="1062736"/>
                  </a:cubicBezTo>
                  <a:lnTo>
                    <a:pt x="184785" y="1062736"/>
                  </a:lnTo>
                  <a:cubicBezTo>
                    <a:pt x="82677" y="1062736"/>
                    <a:pt x="0" y="983361"/>
                    <a:pt x="0" y="885571"/>
                  </a:cubicBezTo>
                  <a:close/>
                </a:path>
              </a:pathLst>
            </a:custGeom>
            <a:solidFill>
              <a:srgbClr val="70C573"/>
            </a:solidFill>
          </p:spPr>
        </p:sp>
        <p:sp>
          <p:nvSpPr>
            <p:cNvPr name="Freeform 13" id="13"/>
            <p:cNvSpPr/>
            <p:nvPr/>
          </p:nvSpPr>
          <p:spPr>
            <a:xfrm flipH="false" flipV="false" rot="0">
              <a:off x="0" y="0"/>
              <a:ext cx="11430000" cy="1113536"/>
            </a:xfrm>
            <a:custGeom>
              <a:avLst/>
              <a:gdLst/>
              <a:ahLst/>
              <a:cxnLst/>
              <a:rect r="r" b="b" t="t" l="l"/>
              <a:pathLst>
                <a:path h="1113536" w="11430000">
                  <a:moveTo>
                    <a:pt x="0" y="202565"/>
                  </a:moveTo>
                  <a:cubicBezTo>
                    <a:pt x="0" y="89662"/>
                    <a:pt x="95123" y="0"/>
                    <a:pt x="210185" y="0"/>
                  </a:cubicBezTo>
                  <a:lnTo>
                    <a:pt x="11219815" y="0"/>
                  </a:lnTo>
                  <a:lnTo>
                    <a:pt x="11219815" y="25400"/>
                  </a:lnTo>
                  <a:lnTo>
                    <a:pt x="11219815" y="0"/>
                  </a:lnTo>
                  <a:cubicBezTo>
                    <a:pt x="11334877" y="0"/>
                    <a:pt x="11430000" y="89662"/>
                    <a:pt x="11430000" y="202565"/>
                  </a:cubicBezTo>
                  <a:lnTo>
                    <a:pt x="11404600" y="202565"/>
                  </a:lnTo>
                  <a:lnTo>
                    <a:pt x="11430000" y="202565"/>
                  </a:lnTo>
                  <a:lnTo>
                    <a:pt x="11430000" y="910971"/>
                  </a:lnTo>
                  <a:lnTo>
                    <a:pt x="11404600" y="910971"/>
                  </a:lnTo>
                  <a:lnTo>
                    <a:pt x="11430000" y="910971"/>
                  </a:lnTo>
                  <a:cubicBezTo>
                    <a:pt x="11430000" y="1023874"/>
                    <a:pt x="11334877" y="1113536"/>
                    <a:pt x="11219815" y="1113536"/>
                  </a:cubicBezTo>
                  <a:lnTo>
                    <a:pt x="11219815" y="1088136"/>
                  </a:lnTo>
                  <a:lnTo>
                    <a:pt x="11219815" y="1113536"/>
                  </a:lnTo>
                  <a:lnTo>
                    <a:pt x="210185" y="1113536"/>
                  </a:lnTo>
                  <a:lnTo>
                    <a:pt x="210185" y="1088136"/>
                  </a:lnTo>
                  <a:lnTo>
                    <a:pt x="210185" y="1113536"/>
                  </a:lnTo>
                  <a:cubicBezTo>
                    <a:pt x="95123" y="1113536"/>
                    <a:pt x="0" y="1023874"/>
                    <a:pt x="0" y="910971"/>
                  </a:cubicBezTo>
                  <a:lnTo>
                    <a:pt x="0" y="202565"/>
                  </a:lnTo>
                  <a:lnTo>
                    <a:pt x="25400" y="202565"/>
                  </a:lnTo>
                  <a:lnTo>
                    <a:pt x="0" y="202565"/>
                  </a:lnTo>
                  <a:moveTo>
                    <a:pt x="50800" y="202565"/>
                  </a:moveTo>
                  <a:lnTo>
                    <a:pt x="50800" y="910971"/>
                  </a:lnTo>
                  <a:lnTo>
                    <a:pt x="25400" y="910971"/>
                  </a:lnTo>
                  <a:lnTo>
                    <a:pt x="50800" y="910971"/>
                  </a:lnTo>
                  <a:cubicBezTo>
                    <a:pt x="50800" y="993775"/>
                    <a:pt x="121158" y="1062736"/>
                    <a:pt x="210185" y="1062736"/>
                  </a:cubicBezTo>
                  <a:lnTo>
                    <a:pt x="11219815" y="1062736"/>
                  </a:lnTo>
                  <a:cubicBezTo>
                    <a:pt x="11308842" y="1062736"/>
                    <a:pt x="11379200" y="993775"/>
                    <a:pt x="11379200" y="910971"/>
                  </a:cubicBezTo>
                  <a:lnTo>
                    <a:pt x="11379200" y="202565"/>
                  </a:lnTo>
                  <a:cubicBezTo>
                    <a:pt x="11379200" y="119761"/>
                    <a:pt x="11308842" y="50800"/>
                    <a:pt x="11219815" y="50800"/>
                  </a:cubicBezTo>
                  <a:lnTo>
                    <a:pt x="210185" y="50800"/>
                  </a:lnTo>
                  <a:lnTo>
                    <a:pt x="210185" y="25400"/>
                  </a:lnTo>
                  <a:lnTo>
                    <a:pt x="210185" y="50800"/>
                  </a:lnTo>
                  <a:cubicBezTo>
                    <a:pt x="121158" y="50800"/>
                    <a:pt x="50800" y="119761"/>
                    <a:pt x="50800" y="202565"/>
                  </a:cubicBezTo>
                  <a:close/>
                </a:path>
              </a:pathLst>
            </a:custGeom>
            <a:solidFill>
              <a:srgbClr val="F2F2F2"/>
            </a:solidFill>
          </p:spPr>
        </p:sp>
      </p:grpSp>
      <p:grpSp>
        <p:nvGrpSpPr>
          <p:cNvPr name="Group 14" id="14"/>
          <p:cNvGrpSpPr/>
          <p:nvPr/>
        </p:nvGrpSpPr>
        <p:grpSpPr>
          <a:xfrm rot="0">
            <a:off x="4281372" y="1919365"/>
            <a:ext cx="8494683" cy="757323"/>
            <a:chOff x="0" y="0"/>
            <a:chExt cx="11326244" cy="1009764"/>
          </a:xfrm>
        </p:grpSpPr>
        <p:sp>
          <p:nvSpPr>
            <p:cNvPr name="Freeform 15" id="15"/>
            <p:cNvSpPr/>
            <p:nvPr/>
          </p:nvSpPr>
          <p:spPr>
            <a:xfrm flipH="false" flipV="false" rot="0">
              <a:off x="0" y="0"/>
              <a:ext cx="11326244" cy="1009764"/>
            </a:xfrm>
            <a:custGeom>
              <a:avLst/>
              <a:gdLst/>
              <a:ahLst/>
              <a:cxnLst/>
              <a:rect r="r" b="b" t="t" l="l"/>
              <a:pathLst>
                <a:path h="1009764" w="11326244">
                  <a:moveTo>
                    <a:pt x="0" y="0"/>
                  </a:moveTo>
                  <a:lnTo>
                    <a:pt x="11326244" y="0"/>
                  </a:lnTo>
                  <a:lnTo>
                    <a:pt x="11326244" y="1009764"/>
                  </a:lnTo>
                  <a:lnTo>
                    <a:pt x="0" y="1009764"/>
                  </a:lnTo>
                  <a:close/>
                </a:path>
              </a:pathLst>
            </a:custGeom>
            <a:solidFill>
              <a:srgbClr val="000000">
                <a:alpha val="0"/>
              </a:srgbClr>
            </a:solidFill>
          </p:spPr>
        </p:sp>
        <p:sp>
          <p:nvSpPr>
            <p:cNvPr name="TextBox 16" id="16"/>
            <p:cNvSpPr txBox="true"/>
            <p:nvPr/>
          </p:nvSpPr>
          <p:spPr>
            <a:xfrm>
              <a:off x="0" y="-28575"/>
              <a:ext cx="11326244" cy="1038339"/>
            </a:xfrm>
            <a:prstGeom prst="rect">
              <a:avLst/>
            </a:prstGeom>
          </p:spPr>
          <p:txBody>
            <a:bodyPr anchor="ctr" rtlCol="false" tIns="0" lIns="0" bIns="0" rIns="0"/>
            <a:lstStyle/>
            <a:p>
              <a:pPr algn="l" marL="0" indent="0" lvl="0">
                <a:lnSpc>
                  <a:spcPts val="2916"/>
                </a:lnSpc>
              </a:pPr>
              <a:r>
                <a:rPr lang="en-US" b="true" sz="2700">
                  <a:solidFill>
                    <a:srgbClr val="F2F2F2"/>
                  </a:solidFill>
                  <a:latin typeface="Arial Bold"/>
                  <a:ea typeface="Arial Bold"/>
                  <a:cs typeface="Arial Bold"/>
                  <a:sym typeface="Arial Bold"/>
                </a:rPr>
                <a:t>1. Realitate virtuală (VR):</a:t>
              </a:r>
            </a:p>
          </p:txBody>
        </p:sp>
      </p:grpSp>
      <p:grpSp>
        <p:nvGrpSpPr>
          <p:cNvPr name="Group 17" id="17"/>
          <p:cNvGrpSpPr/>
          <p:nvPr/>
        </p:nvGrpSpPr>
        <p:grpSpPr>
          <a:xfrm rot="0">
            <a:off x="3632864" y="4779447"/>
            <a:ext cx="12230100" cy="2334450"/>
            <a:chOff x="0" y="0"/>
            <a:chExt cx="16306800" cy="3112600"/>
          </a:xfrm>
        </p:grpSpPr>
        <p:sp>
          <p:nvSpPr>
            <p:cNvPr name="Freeform 18" id="18"/>
            <p:cNvSpPr/>
            <p:nvPr/>
          </p:nvSpPr>
          <p:spPr>
            <a:xfrm flipH="false" flipV="false" rot="0">
              <a:off x="25400" y="25400"/>
              <a:ext cx="16256000" cy="3061843"/>
            </a:xfrm>
            <a:custGeom>
              <a:avLst/>
              <a:gdLst/>
              <a:ahLst/>
              <a:cxnLst/>
              <a:rect r="r" b="b" t="t" l="l"/>
              <a:pathLst>
                <a:path h="3061843" w="16256000">
                  <a:moveTo>
                    <a:pt x="0" y="0"/>
                  </a:moveTo>
                  <a:lnTo>
                    <a:pt x="16256000" y="0"/>
                  </a:lnTo>
                  <a:lnTo>
                    <a:pt x="16256000" y="3061843"/>
                  </a:lnTo>
                  <a:lnTo>
                    <a:pt x="0" y="3061843"/>
                  </a:lnTo>
                  <a:close/>
                </a:path>
              </a:pathLst>
            </a:custGeom>
            <a:solidFill>
              <a:srgbClr val="F2F2F2">
                <a:alpha val="80784"/>
              </a:srgbClr>
            </a:solidFill>
          </p:spPr>
        </p:sp>
        <p:sp>
          <p:nvSpPr>
            <p:cNvPr name="Freeform 19" id="19"/>
            <p:cNvSpPr/>
            <p:nvPr/>
          </p:nvSpPr>
          <p:spPr>
            <a:xfrm flipH="false" flipV="false" rot="0">
              <a:off x="0" y="0"/>
              <a:ext cx="16306800" cy="3112643"/>
            </a:xfrm>
            <a:custGeom>
              <a:avLst/>
              <a:gdLst/>
              <a:ahLst/>
              <a:cxnLst/>
              <a:rect r="r" b="b" t="t" l="l"/>
              <a:pathLst>
                <a:path h="3112643" w="16306800">
                  <a:moveTo>
                    <a:pt x="25400" y="0"/>
                  </a:moveTo>
                  <a:lnTo>
                    <a:pt x="16281400" y="0"/>
                  </a:lnTo>
                  <a:cubicBezTo>
                    <a:pt x="16295370" y="0"/>
                    <a:pt x="16306800" y="11430"/>
                    <a:pt x="16306800" y="25400"/>
                  </a:cubicBezTo>
                  <a:lnTo>
                    <a:pt x="16306800" y="3087243"/>
                  </a:lnTo>
                  <a:cubicBezTo>
                    <a:pt x="16306800" y="3101213"/>
                    <a:pt x="16295370" y="3112643"/>
                    <a:pt x="16281400" y="3112643"/>
                  </a:cubicBezTo>
                  <a:lnTo>
                    <a:pt x="25400" y="3112643"/>
                  </a:lnTo>
                  <a:cubicBezTo>
                    <a:pt x="11430" y="3112643"/>
                    <a:pt x="0" y="3101213"/>
                    <a:pt x="0" y="3087243"/>
                  </a:cubicBezTo>
                  <a:lnTo>
                    <a:pt x="0" y="25400"/>
                  </a:lnTo>
                  <a:cubicBezTo>
                    <a:pt x="0" y="11430"/>
                    <a:pt x="11430" y="0"/>
                    <a:pt x="25400" y="0"/>
                  </a:cubicBezTo>
                  <a:moveTo>
                    <a:pt x="25400" y="50800"/>
                  </a:moveTo>
                  <a:lnTo>
                    <a:pt x="25400" y="25400"/>
                  </a:lnTo>
                  <a:lnTo>
                    <a:pt x="50800" y="25400"/>
                  </a:lnTo>
                  <a:lnTo>
                    <a:pt x="50800" y="3087243"/>
                  </a:lnTo>
                  <a:lnTo>
                    <a:pt x="25400" y="3087243"/>
                  </a:lnTo>
                  <a:lnTo>
                    <a:pt x="25400" y="3061843"/>
                  </a:lnTo>
                  <a:lnTo>
                    <a:pt x="16281400" y="3061843"/>
                  </a:lnTo>
                  <a:lnTo>
                    <a:pt x="16281400" y="3087243"/>
                  </a:lnTo>
                  <a:lnTo>
                    <a:pt x="16256000" y="3087243"/>
                  </a:lnTo>
                  <a:lnTo>
                    <a:pt x="16256000" y="25400"/>
                  </a:lnTo>
                  <a:lnTo>
                    <a:pt x="16281400" y="25400"/>
                  </a:lnTo>
                  <a:lnTo>
                    <a:pt x="16281400" y="50800"/>
                  </a:lnTo>
                  <a:lnTo>
                    <a:pt x="25400" y="50800"/>
                  </a:lnTo>
                  <a:close/>
                </a:path>
              </a:pathLst>
            </a:custGeom>
            <a:solidFill>
              <a:srgbClr val="70C573"/>
            </a:solidFill>
          </p:spPr>
        </p:sp>
      </p:grpSp>
      <p:sp>
        <p:nvSpPr>
          <p:cNvPr name="TextBox 20" id="20"/>
          <p:cNvSpPr txBox="true"/>
          <p:nvPr/>
        </p:nvSpPr>
        <p:spPr>
          <a:xfrm rot="0">
            <a:off x="3944753" y="5135301"/>
            <a:ext cx="11720226" cy="1507484"/>
          </a:xfrm>
          <a:prstGeom prst="rect">
            <a:avLst/>
          </a:prstGeom>
        </p:spPr>
        <p:txBody>
          <a:bodyPr anchor="t" rtlCol="false" tIns="0" lIns="0" bIns="0" rIns="0">
            <a:spAutoFit/>
          </a:bodyPr>
          <a:lstStyle/>
          <a:p>
            <a:pPr algn="l" marL="482525" indent="-160842" lvl="2">
              <a:lnSpc>
                <a:spcPts val="2879"/>
              </a:lnSpc>
              <a:buFont typeface="Arial"/>
              <a:buChar char="⚬"/>
            </a:pPr>
            <a:r>
              <a:rPr lang="en-US" sz="2666">
                <a:solidFill>
                  <a:srgbClr val="000000"/>
                </a:solidFill>
                <a:latin typeface="Arial"/>
                <a:ea typeface="Arial"/>
                <a:cs typeface="Arial"/>
                <a:sym typeface="Arial"/>
              </a:rPr>
              <a:t>Adaugă straturi interactive lumii reale prin intermediul dispozitivelor mobile.</a:t>
            </a:r>
          </a:p>
          <a:p>
            <a:pPr algn="l" marL="482525" indent="-160842" lvl="2">
              <a:lnSpc>
                <a:spcPts val="2879"/>
              </a:lnSpc>
              <a:buFont typeface="Arial"/>
              <a:buChar char="⚬"/>
            </a:pPr>
            <a:r>
              <a:rPr lang="en-US" sz="2666">
                <a:solidFill>
                  <a:srgbClr val="000000"/>
                </a:solidFill>
                <a:latin typeface="Arial"/>
                <a:ea typeface="Arial"/>
                <a:cs typeface="Arial"/>
                <a:sym typeface="Arial"/>
              </a:rPr>
              <a:t>Afișează fapte istorice, povești ascunse sau suprapuneri vizuale pe monumente și repere.</a:t>
            </a:r>
          </a:p>
          <a:p>
            <a:pPr algn="l" marL="482525" indent="-160842" lvl="2">
              <a:lnSpc>
                <a:spcPts val="2879"/>
              </a:lnSpc>
              <a:buFont typeface="Arial"/>
              <a:buChar char="⚬"/>
            </a:pPr>
            <a:r>
              <a:rPr lang="en-US" sz="2666">
                <a:solidFill>
                  <a:srgbClr val="000000"/>
                </a:solidFill>
                <a:latin typeface="Arial"/>
                <a:ea typeface="Arial"/>
                <a:cs typeface="Arial"/>
                <a:sym typeface="Arial"/>
              </a:rPr>
              <a:t>Crește valoarea educațională și implicarea în siturile culturale.</a:t>
            </a:r>
          </a:p>
        </p:txBody>
      </p:sp>
      <p:grpSp>
        <p:nvGrpSpPr>
          <p:cNvPr name="Group 21" id="21"/>
          <p:cNvGrpSpPr/>
          <p:nvPr/>
        </p:nvGrpSpPr>
        <p:grpSpPr>
          <a:xfrm rot="0">
            <a:off x="4242464" y="4380927"/>
            <a:ext cx="8572500" cy="835140"/>
            <a:chOff x="0" y="0"/>
            <a:chExt cx="11430000" cy="1113520"/>
          </a:xfrm>
        </p:grpSpPr>
        <p:sp>
          <p:nvSpPr>
            <p:cNvPr name="Freeform 22" id="22"/>
            <p:cNvSpPr/>
            <p:nvPr/>
          </p:nvSpPr>
          <p:spPr>
            <a:xfrm flipH="false" flipV="false" rot="0">
              <a:off x="25400" y="25400"/>
              <a:ext cx="11379200" cy="1062736"/>
            </a:xfrm>
            <a:custGeom>
              <a:avLst/>
              <a:gdLst/>
              <a:ahLst/>
              <a:cxnLst/>
              <a:rect r="r" b="b" t="t" l="l"/>
              <a:pathLst>
                <a:path h="1062736" w="11379200">
                  <a:moveTo>
                    <a:pt x="0" y="177165"/>
                  </a:moveTo>
                  <a:cubicBezTo>
                    <a:pt x="0" y="79248"/>
                    <a:pt x="82677" y="0"/>
                    <a:pt x="184785" y="0"/>
                  </a:cubicBezTo>
                  <a:lnTo>
                    <a:pt x="11194415" y="0"/>
                  </a:lnTo>
                  <a:cubicBezTo>
                    <a:pt x="11296523" y="0"/>
                    <a:pt x="11379200" y="79248"/>
                    <a:pt x="11379200" y="177165"/>
                  </a:cubicBezTo>
                  <a:lnTo>
                    <a:pt x="11379200" y="885571"/>
                  </a:lnTo>
                  <a:cubicBezTo>
                    <a:pt x="11379200" y="983361"/>
                    <a:pt x="11296523" y="1062736"/>
                    <a:pt x="11194415" y="1062736"/>
                  </a:cubicBezTo>
                  <a:lnTo>
                    <a:pt x="184785" y="1062736"/>
                  </a:lnTo>
                  <a:cubicBezTo>
                    <a:pt x="82677" y="1062736"/>
                    <a:pt x="0" y="983361"/>
                    <a:pt x="0" y="885571"/>
                  </a:cubicBezTo>
                  <a:close/>
                </a:path>
              </a:pathLst>
            </a:custGeom>
            <a:solidFill>
              <a:srgbClr val="70C573"/>
            </a:solidFill>
          </p:spPr>
        </p:sp>
        <p:sp>
          <p:nvSpPr>
            <p:cNvPr name="Freeform 23" id="23"/>
            <p:cNvSpPr/>
            <p:nvPr/>
          </p:nvSpPr>
          <p:spPr>
            <a:xfrm flipH="false" flipV="false" rot="0">
              <a:off x="0" y="0"/>
              <a:ext cx="11430000" cy="1113536"/>
            </a:xfrm>
            <a:custGeom>
              <a:avLst/>
              <a:gdLst/>
              <a:ahLst/>
              <a:cxnLst/>
              <a:rect r="r" b="b" t="t" l="l"/>
              <a:pathLst>
                <a:path h="1113536" w="11430000">
                  <a:moveTo>
                    <a:pt x="0" y="202565"/>
                  </a:moveTo>
                  <a:cubicBezTo>
                    <a:pt x="0" y="89662"/>
                    <a:pt x="95123" y="0"/>
                    <a:pt x="210185" y="0"/>
                  </a:cubicBezTo>
                  <a:lnTo>
                    <a:pt x="11219815" y="0"/>
                  </a:lnTo>
                  <a:lnTo>
                    <a:pt x="11219815" y="25400"/>
                  </a:lnTo>
                  <a:lnTo>
                    <a:pt x="11219815" y="0"/>
                  </a:lnTo>
                  <a:cubicBezTo>
                    <a:pt x="11334877" y="0"/>
                    <a:pt x="11430000" y="89662"/>
                    <a:pt x="11430000" y="202565"/>
                  </a:cubicBezTo>
                  <a:lnTo>
                    <a:pt x="11404600" y="202565"/>
                  </a:lnTo>
                  <a:lnTo>
                    <a:pt x="11430000" y="202565"/>
                  </a:lnTo>
                  <a:lnTo>
                    <a:pt x="11430000" y="910971"/>
                  </a:lnTo>
                  <a:lnTo>
                    <a:pt x="11404600" y="910971"/>
                  </a:lnTo>
                  <a:lnTo>
                    <a:pt x="11430000" y="910971"/>
                  </a:lnTo>
                  <a:cubicBezTo>
                    <a:pt x="11430000" y="1023874"/>
                    <a:pt x="11334877" y="1113536"/>
                    <a:pt x="11219815" y="1113536"/>
                  </a:cubicBezTo>
                  <a:lnTo>
                    <a:pt x="11219815" y="1088136"/>
                  </a:lnTo>
                  <a:lnTo>
                    <a:pt x="11219815" y="1113536"/>
                  </a:lnTo>
                  <a:lnTo>
                    <a:pt x="210185" y="1113536"/>
                  </a:lnTo>
                  <a:lnTo>
                    <a:pt x="210185" y="1088136"/>
                  </a:lnTo>
                  <a:lnTo>
                    <a:pt x="210185" y="1113536"/>
                  </a:lnTo>
                  <a:cubicBezTo>
                    <a:pt x="95123" y="1113536"/>
                    <a:pt x="0" y="1023874"/>
                    <a:pt x="0" y="910971"/>
                  </a:cubicBezTo>
                  <a:lnTo>
                    <a:pt x="0" y="202565"/>
                  </a:lnTo>
                  <a:lnTo>
                    <a:pt x="25400" y="202565"/>
                  </a:lnTo>
                  <a:lnTo>
                    <a:pt x="0" y="202565"/>
                  </a:lnTo>
                  <a:moveTo>
                    <a:pt x="50800" y="202565"/>
                  </a:moveTo>
                  <a:lnTo>
                    <a:pt x="50800" y="910971"/>
                  </a:lnTo>
                  <a:lnTo>
                    <a:pt x="25400" y="910971"/>
                  </a:lnTo>
                  <a:lnTo>
                    <a:pt x="50800" y="910971"/>
                  </a:lnTo>
                  <a:cubicBezTo>
                    <a:pt x="50800" y="993775"/>
                    <a:pt x="121158" y="1062736"/>
                    <a:pt x="210185" y="1062736"/>
                  </a:cubicBezTo>
                  <a:lnTo>
                    <a:pt x="11219815" y="1062736"/>
                  </a:lnTo>
                  <a:cubicBezTo>
                    <a:pt x="11308842" y="1062736"/>
                    <a:pt x="11379200" y="993775"/>
                    <a:pt x="11379200" y="910971"/>
                  </a:cubicBezTo>
                  <a:lnTo>
                    <a:pt x="11379200" y="202565"/>
                  </a:lnTo>
                  <a:cubicBezTo>
                    <a:pt x="11379200" y="119761"/>
                    <a:pt x="11308842" y="50800"/>
                    <a:pt x="11219815" y="50800"/>
                  </a:cubicBezTo>
                  <a:lnTo>
                    <a:pt x="210185" y="50800"/>
                  </a:lnTo>
                  <a:lnTo>
                    <a:pt x="210185" y="25400"/>
                  </a:lnTo>
                  <a:lnTo>
                    <a:pt x="210185" y="50800"/>
                  </a:lnTo>
                  <a:cubicBezTo>
                    <a:pt x="121158" y="50800"/>
                    <a:pt x="50800" y="119761"/>
                    <a:pt x="50800" y="202565"/>
                  </a:cubicBezTo>
                  <a:close/>
                </a:path>
              </a:pathLst>
            </a:custGeom>
            <a:solidFill>
              <a:srgbClr val="F2F2F2"/>
            </a:solidFill>
          </p:spPr>
        </p:sp>
      </p:grpSp>
      <p:grpSp>
        <p:nvGrpSpPr>
          <p:cNvPr name="Group 24" id="24"/>
          <p:cNvGrpSpPr/>
          <p:nvPr/>
        </p:nvGrpSpPr>
        <p:grpSpPr>
          <a:xfrm rot="0">
            <a:off x="4281372" y="4419836"/>
            <a:ext cx="8494683" cy="757323"/>
            <a:chOff x="0" y="0"/>
            <a:chExt cx="11326244" cy="1009764"/>
          </a:xfrm>
        </p:grpSpPr>
        <p:sp>
          <p:nvSpPr>
            <p:cNvPr name="Freeform 25" id="25"/>
            <p:cNvSpPr/>
            <p:nvPr/>
          </p:nvSpPr>
          <p:spPr>
            <a:xfrm flipH="false" flipV="false" rot="0">
              <a:off x="0" y="0"/>
              <a:ext cx="11326244" cy="1009764"/>
            </a:xfrm>
            <a:custGeom>
              <a:avLst/>
              <a:gdLst/>
              <a:ahLst/>
              <a:cxnLst/>
              <a:rect r="r" b="b" t="t" l="l"/>
              <a:pathLst>
                <a:path h="1009764" w="11326244">
                  <a:moveTo>
                    <a:pt x="0" y="0"/>
                  </a:moveTo>
                  <a:lnTo>
                    <a:pt x="11326244" y="0"/>
                  </a:lnTo>
                  <a:lnTo>
                    <a:pt x="11326244" y="1009764"/>
                  </a:lnTo>
                  <a:lnTo>
                    <a:pt x="0" y="1009764"/>
                  </a:lnTo>
                  <a:close/>
                </a:path>
              </a:pathLst>
            </a:custGeom>
            <a:solidFill>
              <a:srgbClr val="000000">
                <a:alpha val="0"/>
              </a:srgbClr>
            </a:solidFill>
          </p:spPr>
        </p:sp>
        <p:sp>
          <p:nvSpPr>
            <p:cNvPr name="TextBox 26" id="26"/>
            <p:cNvSpPr txBox="true"/>
            <p:nvPr/>
          </p:nvSpPr>
          <p:spPr>
            <a:xfrm>
              <a:off x="0" y="-28575"/>
              <a:ext cx="11326244" cy="1038339"/>
            </a:xfrm>
            <a:prstGeom prst="rect">
              <a:avLst/>
            </a:prstGeom>
          </p:spPr>
          <p:txBody>
            <a:bodyPr anchor="ctr" rtlCol="false" tIns="0" lIns="0" bIns="0" rIns="0"/>
            <a:lstStyle/>
            <a:p>
              <a:pPr algn="l" marL="0" indent="0" lvl="0">
                <a:lnSpc>
                  <a:spcPts val="2916"/>
                </a:lnSpc>
              </a:pPr>
              <a:r>
                <a:rPr lang="en-US" b="true" sz="2700">
                  <a:solidFill>
                    <a:srgbClr val="F2F2F2"/>
                  </a:solidFill>
                  <a:latin typeface="Arial Bold"/>
                  <a:ea typeface="Arial Bold"/>
                  <a:cs typeface="Arial Bold"/>
                  <a:sym typeface="Arial Bold"/>
                </a:rPr>
                <a:t>2. Realitate augmentată (AR):</a:t>
              </a:r>
            </a:p>
          </p:txBody>
        </p:sp>
      </p:grpSp>
      <p:grpSp>
        <p:nvGrpSpPr>
          <p:cNvPr name="Group 27" id="27"/>
          <p:cNvGrpSpPr/>
          <p:nvPr/>
        </p:nvGrpSpPr>
        <p:grpSpPr>
          <a:xfrm rot="0">
            <a:off x="3632864" y="7620117"/>
            <a:ext cx="12230100" cy="1994250"/>
            <a:chOff x="0" y="0"/>
            <a:chExt cx="16306800" cy="2659000"/>
          </a:xfrm>
        </p:grpSpPr>
        <p:sp>
          <p:nvSpPr>
            <p:cNvPr name="Freeform 28" id="28"/>
            <p:cNvSpPr/>
            <p:nvPr/>
          </p:nvSpPr>
          <p:spPr>
            <a:xfrm flipH="false" flipV="false" rot="0">
              <a:off x="25400" y="25400"/>
              <a:ext cx="16256000" cy="2608199"/>
            </a:xfrm>
            <a:custGeom>
              <a:avLst/>
              <a:gdLst/>
              <a:ahLst/>
              <a:cxnLst/>
              <a:rect r="r" b="b" t="t" l="l"/>
              <a:pathLst>
                <a:path h="2608199" w="16256000">
                  <a:moveTo>
                    <a:pt x="0" y="0"/>
                  </a:moveTo>
                  <a:lnTo>
                    <a:pt x="16256000" y="0"/>
                  </a:lnTo>
                  <a:lnTo>
                    <a:pt x="16256000" y="2608199"/>
                  </a:lnTo>
                  <a:lnTo>
                    <a:pt x="0" y="2608199"/>
                  </a:lnTo>
                  <a:close/>
                </a:path>
              </a:pathLst>
            </a:custGeom>
            <a:solidFill>
              <a:srgbClr val="F2F2F2">
                <a:alpha val="80784"/>
              </a:srgbClr>
            </a:solidFill>
          </p:spPr>
        </p:sp>
        <p:sp>
          <p:nvSpPr>
            <p:cNvPr name="Freeform 29" id="29"/>
            <p:cNvSpPr/>
            <p:nvPr/>
          </p:nvSpPr>
          <p:spPr>
            <a:xfrm flipH="false" flipV="false" rot="0">
              <a:off x="0" y="0"/>
              <a:ext cx="16306800" cy="2658999"/>
            </a:xfrm>
            <a:custGeom>
              <a:avLst/>
              <a:gdLst/>
              <a:ahLst/>
              <a:cxnLst/>
              <a:rect r="r" b="b" t="t" l="l"/>
              <a:pathLst>
                <a:path h="2658999" w="16306800">
                  <a:moveTo>
                    <a:pt x="25400" y="0"/>
                  </a:moveTo>
                  <a:lnTo>
                    <a:pt x="16281400" y="0"/>
                  </a:lnTo>
                  <a:cubicBezTo>
                    <a:pt x="16295370" y="0"/>
                    <a:pt x="16306800" y="11430"/>
                    <a:pt x="16306800" y="25400"/>
                  </a:cubicBezTo>
                  <a:lnTo>
                    <a:pt x="16306800" y="2633599"/>
                  </a:lnTo>
                  <a:cubicBezTo>
                    <a:pt x="16306800" y="2647569"/>
                    <a:pt x="16295370" y="2658999"/>
                    <a:pt x="16281400" y="2658999"/>
                  </a:cubicBezTo>
                  <a:lnTo>
                    <a:pt x="25400" y="2658999"/>
                  </a:lnTo>
                  <a:cubicBezTo>
                    <a:pt x="11430" y="2658999"/>
                    <a:pt x="0" y="2647569"/>
                    <a:pt x="0" y="2633599"/>
                  </a:cubicBezTo>
                  <a:lnTo>
                    <a:pt x="0" y="25400"/>
                  </a:lnTo>
                  <a:cubicBezTo>
                    <a:pt x="0" y="11430"/>
                    <a:pt x="11430" y="0"/>
                    <a:pt x="25400" y="0"/>
                  </a:cubicBezTo>
                  <a:moveTo>
                    <a:pt x="25400" y="50800"/>
                  </a:moveTo>
                  <a:lnTo>
                    <a:pt x="25400" y="25400"/>
                  </a:lnTo>
                  <a:lnTo>
                    <a:pt x="50800" y="25400"/>
                  </a:lnTo>
                  <a:lnTo>
                    <a:pt x="50800" y="2633599"/>
                  </a:lnTo>
                  <a:lnTo>
                    <a:pt x="25400" y="2633599"/>
                  </a:lnTo>
                  <a:lnTo>
                    <a:pt x="25400" y="2608199"/>
                  </a:lnTo>
                  <a:lnTo>
                    <a:pt x="16281400" y="2608199"/>
                  </a:lnTo>
                  <a:lnTo>
                    <a:pt x="16281400" y="2633599"/>
                  </a:lnTo>
                  <a:lnTo>
                    <a:pt x="16256000" y="2633599"/>
                  </a:lnTo>
                  <a:lnTo>
                    <a:pt x="16256000" y="25400"/>
                  </a:lnTo>
                  <a:lnTo>
                    <a:pt x="16281400" y="25400"/>
                  </a:lnTo>
                  <a:lnTo>
                    <a:pt x="16281400" y="50800"/>
                  </a:lnTo>
                  <a:lnTo>
                    <a:pt x="25400" y="50800"/>
                  </a:lnTo>
                  <a:close/>
                </a:path>
              </a:pathLst>
            </a:custGeom>
            <a:solidFill>
              <a:srgbClr val="70C573"/>
            </a:solidFill>
          </p:spPr>
        </p:sp>
      </p:grpSp>
      <p:sp>
        <p:nvSpPr>
          <p:cNvPr name="TextBox 30" id="30"/>
          <p:cNvSpPr txBox="true"/>
          <p:nvPr/>
        </p:nvSpPr>
        <p:spPr>
          <a:xfrm rot="0">
            <a:off x="3944753" y="7966446"/>
            <a:ext cx="11720226" cy="1155573"/>
          </a:xfrm>
          <a:prstGeom prst="rect">
            <a:avLst/>
          </a:prstGeom>
        </p:spPr>
        <p:txBody>
          <a:bodyPr anchor="t" rtlCol="false" tIns="0" lIns="0" bIns="0" rIns="0">
            <a:spAutoFit/>
          </a:bodyPr>
          <a:lstStyle/>
          <a:p>
            <a:pPr algn="l" marL="488632" indent="-162878" lvl="2">
              <a:lnSpc>
                <a:spcPts val="2916"/>
              </a:lnSpc>
              <a:buFont typeface="Arial"/>
              <a:buChar char="⚬"/>
            </a:pPr>
            <a:r>
              <a:rPr lang="en-US" sz="2700">
                <a:solidFill>
                  <a:srgbClr val="000000"/>
                </a:solidFill>
                <a:latin typeface="Arial"/>
                <a:ea typeface="Arial"/>
                <a:cs typeface="Arial"/>
                <a:sym typeface="Arial"/>
              </a:rPr>
              <a:t>Surprind imagini aeriene uimitoare pentru a promova destinațiile.</a:t>
            </a:r>
          </a:p>
          <a:p>
            <a:pPr algn="l" marL="488632" indent="-162878" lvl="2">
              <a:lnSpc>
                <a:spcPts val="2916"/>
              </a:lnSpc>
              <a:buFont typeface="Arial"/>
              <a:buChar char="⚬"/>
            </a:pPr>
            <a:r>
              <a:rPr lang="en-US" sz="2700">
                <a:solidFill>
                  <a:srgbClr val="000000"/>
                </a:solidFill>
                <a:latin typeface="Arial"/>
                <a:ea typeface="Arial"/>
                <a:cs typeface="Arial"/>
                <a:sym typeface="Arial"/>
              </a:rPr>
              <a:t>Monitorizează impactul asupra mediului și fluxurile de mulțimi în timp real.</a:t>
            </a:r>
          </a:p>
          <a:p>
            <a:pPr algn="l" marL="488632" indent="-162878" lvl="2">
              <a:lnSpc>
                <a:spcPts val="2916"/>
              </a:lnSpc>
              <a:buFont typeface="Arial"/>
              <a:buChar char="⚬"/>
            </a:pPr>
            <a:r>
              <a:rPr lang="en-US" sz="2700">
                <a:solidFill>
                  <a:srgbClr val="000000"/>
                </a:solidFill>
                <a:latin typeface="Arial"/>
                <a:ea typeface="Arial"/>
                <a:cs typeface="Arial"/>
                <a:sym typeface="Arial"/>
              </a:rPr>
              <a:t>Ajută la gestionarea numărului de turiști în zonele sensibile.</a:t>
            </a:r>
          </a:p>
        </p:txBody>
      </p:sp>
      <p:grpSp>
        <p:nvGrpSpPr>
          <p:cNvPr name="Group 31" id="31"/>
          <p:cNvGrpSpPr/>
          <p:nvPr/>
        </p:nvGrpSpPr>
        <p:grpSpPr>
          <a:xfrm rot="0">
            <a:off x="4242464" y="7221597"/>
            <a:ext cx="8572500" cy="835140"/>
            <a:chOff x="0" y="0"/>
            <a:chExt cx="11430000" cy="1113520"/>
          </a:xfrm>
        </p:grpSpPr>
        <p:sp>
          <p:nvSpPr>
            <p:cNvPr name="Freeform 32" id="32"/>
            <p:cNvSpPr/>
            <p:nvPr/>
          </p:nvSpPr>
          <p:spPr>
            <a:xfrm flipH="false" flipV="false" rot="0">
              <a:off x="25400" y="25400"/>
              <a:ext cx="11379200" cy="1062736"/>
            </a:xfrm>
            <a:custGeom>
              <a:avLst/>
              <a:gdLst/>
              <a:ahLst/>
              <a:cxnLst/>
              <a:rect r="r" b="b" t="t" l="l"/>
              <a:pathLst>
                <a:path h="1062736" w="11379200">
                  <a:moveTo>
                    <a:pt x="0" y="177165"/>
                  </a:moveTo>
                  <a:cubicBezTo>
                    <a:pt x="0" y="79248"/>
                    <a:pt x="82677" y="0"/>
                    <a:pt x="184785" y="0"/>
                  </a:cubicBezTo>
                  <a:lnTo>
                    <a:pt x="11194415" y="0"/>
                  </a:lnTo>
                  <a:cubicBezTo>
                    <a:pt x="11296523" y="0"/>
                    <a:pt x="11379200" y="79248"/>
                    <a:pt x="11379200" y="177165"/>
                  </a:cubicBezTo>
                  <a:lnTo>
                    <a:pt x="11379200" y="885571"/>
                  </a:lnTo>
                  <a:cubicBezTo>
                    <a:pt x="11379200" y="983361"/>
                    <a:pt x="11296523" y="1062736"/>
                    <a:pt x="11194415" y="1062736"/>
                  </a:cubicBezTo>
                  <a:lnTo>
                    <a:pt x="184785" y="1062736"/>
                  </a:lnTo>
                  <a:cubicBezTo>
                    <a:pt x="82677" y="1062736"/>
                    <a:pt x="0" y="983361"/>
                    <a:pt x="0" y="885571"/>
                  </a:cubicBezTo>
                  <a:close/>
                </a:path>
              </a:pathLst>
            </a:custGeom>
            <a:solidFill>
              <a:srgbClr val="70C573"/>
            </a:solidFill>
          </p:spPr>
        </p:sp>
        <p:sp>
          <p:nvSpPr>
            <p:cNvPr name="Freeform 33" id="33"/>
            <p:cNvSpPr/>
            <p:nvPr/>
          </p:nvSpPr>
          <p:spPr>
            <a:xfrm flipH="false" flipV="false" rot="0">
              <a:off x="0" y="0"/>
              <a:ext cx="11430000" cy="1113536"/>
            </a:xfrm>
            <a:custGeom>
              <a:avLst/>
              <a:gdLst/>
              <a:ahLst/>
              <a:cxnLst/>
              <a:rect r="r" b="b" t="t" l="l"/>
              <a:pathLst>
                <a:path h="1113536" w="11430000">
                  <a:moveTo>
                    <a:pt x="0" y="202565"/>
                  </a:moveTo>
                  <a:cubicBezTo>
                    <a:pt x="0" y="89662"/>
                    <a:pt x="95123" y="0"/>
                    <a:pt x="210185" y="0"/>
                  </a:cubicBezTo>
                  <a:lnTo>
                    <a:pt x="11219815" y="0"/>
                  </a:lnTo>
                  <a:lnTo>
                    <a:pt x="11219815" y="25400"/>
                  </a:lnTo>
                  <a:lnTo>
                    <a:pt x="11219815" y="0"/>
                  </a:lnTo>
                  <a:cubicBezTo>
                    <a:pt x="11334877" y="0"/>
                    <a:pt x="11430000" y="89662"/>
                    <a:pt x="11430000" y="202565"/>
                  </a:cubicBezTo>
                  <a:lnTo>
                    <a:pt x="11404600" y="202565"/>
                  </a:lnTo>
                  <a:lnTo>
                    <a:pt x="11430000" y="202565"/>
                  </a:lnTo>
                  <a:lnTo>
                    <a:pt x="11430000" y="910971"/>
                  </a:lnTo>
                  <a:lnTo>
                    <a:pt x="11404600" y="910971"/>
                  </a:lnTo>
                  <a:lnTo>
                    <a:pt x="11430000" y="910971"/>
                  </a:lnTo>
                  <a:cubicBezTo>
                    <a:pt x="11430000" y="1023874"/>
                    <a:pt x="11334877" y="1113536"/>
                    <a:pt x="11219815" y="1113536"/>
                  </a:cubicBezTo>
                  <a:lnTo>
                    <a:pt x="11219815" y="1088136"/>
                  </a:lnTo>
                  <a:lnTo>
                    <a:pt x="11219815" y="1113536"/>
                  </a:lnTo>
                  <a:lnTo>
                    <a:pt x="210185" y="1113536"/>
                  </a:lnTo>
                  <a:lnTo>
                    <a:pt x="210185" y="1088136"/>
                  </a:lnTo>
                  <a:lnTo>
                    <a:pt x="210185" y="1113536"/>
                  </a:lnTo>
                  <a:cubicBezTo>
                    <a:pt x="95123" y="1113536"/>
                    <a:pt x="0" y="1023874"/>
                    <a:pt x="0" y="910971"/>
                  </a:cubicBezTo>
                  <a:lnTo>
                    <a:pt x="0" y="202565"/>
                  </a:lnTo>
                  <a:lnTo>
                    <a:pt x="25400" y="202565"/>
                  </a:lnTo>
                  <a:lnTo>
                    <a:pt x="0" y="202565"/>
                  </a:lnTo>
                  <a:moveTo>
                    <a:pt x="50800" y="202565"/>
                  </a:moveTo>
                  <a:lnTo>
                    <a:pt x="50800" y="910971"/>
                  </a:lnTo>
                  <a:lnTo>
                    <a:pt x="25400" y="910971"/>
                  </a:lnTo>
                  <a:lnTo>
                    <a:pt x="50800" y="910971"/>
                  </a:lnTo>
                  <a:cubicBezTo>
                    <a:pt x="50800" y="993775"/>
                    <a:pt x="121158" y="1062736"/>
                    <a:pt x="210185" y="1062736"/>
                  </a:cubicBezTo>
                  <a:lnTo>
                    <a:pt x="11219815" y="1062736"/>
                  </a:lnTo>
                  <a:cubicBezTo>
                    <a:pt x="11308842" y="1062736"/>
                    <a:pt x="11379200" y="993775"/>
                    <a:pt x="11379200" y="910971"/>
                  </a:cubicBezTo>
                  <a:lnTo>
                    <a:pt x="11379200" y="202565"/>
                  </a:lnTo>
                  <a:cubicBezTo>
                    <a:pt x="11379200" y="119761"/>
                    <a:pt x="11308842" y="50800"/>
                    <a:pt x="11219815" y="50800"/>
                  </a:cubicBezTo>
                  <a:lnTo>
                    <a:pt x="210185" y="50800"/>
                  </a:lnTo>
                  <a:lnTo>
                    <a:pt x="210185" y="25400"/>
                  </a:lnTo>
                  <a:lnTo>
                    <a:pt x="210185" y="50800"/>
                  </a:lnTo>
                  <a:cubicBezTo>
                    <a:pt x="121158" y="50800"/>
                    <a:pt x="50800" y="119761"/>
                    <a:pt x="50800" y="202565"/>
                  </a:cubicBezTo>
                  <a:close/>
                </a:path>
              </a:pathLst>
            </a:custGeom>
            <a:solidFill>
              <a:srgbClr val="F2F2F2"/>
            </a:solidFill>
          </p:spPr>
        </p:sp>
      </p:grpSp>
      <p:grpSp>
        <p:nvGrpSpPr>
          <p:cNvPr name="Group 34" id="34"/>
          <p:cNvGrpSpPr/>
          <p:nvPr/>
        </p:nvGrpSpPr>
        <p:grpSpPr>
          <a:xfrm rot="0">
            <a:off x="4281372" y="7260506"/>
            <a:ext cx="8494683" cy="757323"/>
            <a:chOff x="0" y="0"/>
            <a:chExt cx="11326244" cy="1009764"/>
          </a:xfrm>
        </p:grpSpPr>
        <p:sp>
          <p:nvSpPr>
            <p:cNvPr name="Freeform 35" id="35"/>
            <p:cNvSpPr/>
            <p:nvPr/>
          </p:nvSpPr>
          <p:spPr>
            <a:xfrm flipH="false" flipV="false" rot="0">
              <a:off x="0" y="0"/>
              <a:ext cx="11326244" cy="1009764"/>
            </a:xfrm>
            <a:custGeom>
              <a:avLst/>
              <a:gdLst/>
              <a:ahLst/>
              <a:cxnLst/>
              <a:rect r="r" b="b" t="t" l="l"/>
              <a:pathLst>
                <a:path h="1009764" w="11326244">
                  <a:moveTo>
                    <a:pt x="0" y="0"/>
                  </a:moveTo>
                  <a:lnTo>
                    <a:pt x="11326244" y="0"/>
                  </a:lnTo>
                  <a:lnTo>
                    <a:pt x="11326244" y="1009764"/>
                  </a:lnTo>
                  <a:lnTo>
                    <a:pt x="0" y="1009764"/>
                  </a:lnTo>
                  <a:close/>
                </a:path>
              </a:pathLst>
            </a:custGeom>
            <a:solidFill>
              <a:srgbClr val="000000">
                <a:alpha val="0"/>
              </a:srgbClr>
            </a:solidFill>
          </p:spPr>
        </p:sp>
        <p:sp>
          <p:nvSpPr>
            <p:cNvPr name="TextBox 36" id="36"/>
            <p:cNvSpPr txBox="true"/>
            <p:nvPr/>
          </p:nvSpPr>
          <p:spPr>
            <a:xfrm>
              <a:off x="0" y="-28575"/>
              <a:ext cx="11326244" cy="1038339"/>
            </a:xfrm>
            <a:prstGeom prst="rect">
              <a:avLst/>
            </a:prstGeom>
          </p:spPr>
          <p:txBody>
            <a:bodyPr anchor="ctr" rtlCol="false" tIns="0" lIns="0" bIns="0" rIns="0"/>
            <a:lstStyle/>
            <a:p>
              <a:pPr algn="l" marL="0" indent="0" lvl="0">
                <a:lnSpc>
                  <a:spcPts val="2916"/>
                </a:lnSpc>
              </a:pPr>
              <a:r>
                <a:rPr lang="en-US" b="true" sz="2700">
                  <a:solidFill>
                    <a:srgbClr val="F2F2F2"/>
                  </a:solidFill>
                  <a:latin typeface="Arial Bold"/>
                  <a:ea typeface="Arial Bold"/>
                  <a:cs typeface="Arial Bold"/>
                  <a:sym typeface="Arial Bold"/>
                </a:rPr>
                <a:t>3. Dronele:</a:t>
              </a:r>
            </a:p>
          </p:txBody>
        </p:sp>
      </p:grpSp>
    </p:spTree>
  </p:cSld>
  <p:clrMapOvr>
    <a:masterClrMapping/>
  </p:clrMapOvr>
</p:sld>
</file>

<file path=ppt/slides/slide5.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Turism inteligent și conectat</a:t>
              </a:r>
            </a:p>
          </p:txBody>
        </p:sp>
      </p:grpSp>
      <p:grpSp>
        <p:nvGrpSpPr>
          <p:cNvPr name="Group 7" id="7"/>
          <p:cNvGrpSpPr/>
          <p:nvPr/>
        </p:nvGrpSpPr>
        <p:grpSpPr>
          <a:xfrm rot="0">
            <a:off x="3632864" y="2205402"/>
            <a:ext cx="12230100" cy="1559550"/>
            <a:chOff x="0" y="0"/>
            <a:chExt cx="16306800" cy="2079400"/>
          </a:xfrm>
        </p:grpSpPr>
        <p:sp>
          <p:nvSpPr>
            <p:cNvPr name="Freeform 8" id="8"/>
            <p:cNvSpPr/>
            <p:nvPr/>
          </p:nvSpPr>
          <p:spPr>
            <a:xfrm flipH="false" flipV="false" rot="0">
              <a:off x="25400" y="25400"/>
              <a:ext cx="16256000" cy="2028571"/>
            </a:xfrm>
            <a:custGeom>
              <a:avLst/>
              <a:gdLst/>
              <a:ahLst/>
              <a:cxnLst/>
              <a:rect r="r" b="b" t="t" l="l"/>
              <a:pathLst>
                <a:path h="2028571" w="16256000">
                  <a:moveTo>
                    <a:pt x="0" y="0"/>
                  </a:moveTo>
                  <a:lnTo>
                    <a:pt x="16256000" y="0"/>
                  </a:lnTo>
                  <a:lnTo>
                    <a:pt x="16256000" y="2028571"/>
                  </a:lnTo>
                  <a:lnTo>
                    <a:pt x="0" y="2028571"/>
                  </a:lnTo>
                  <a:close/>
                </a:path>
              </a:pathLst>
            </a:custGeom>
            <a:solidFill>
              <a:srgbClr val="F2F2F2">
                <a:alpha val="80784"/>
              </a:srgbClr>
            </a:solidFill>
          </p:spPr>
        </p:sp>
        <p:sp>
          <p:nvSpPr>
            <p:cNvPr name="Freeform 9" id="9"/>
            <p:cNvSpPr/>
            <p:nvPr/>
          </p:nvSpPr>
          <p:spPr>
            <a:xfrm flipH="false" flipV="false" rot="0">
              <a:off x="0" y="0"/>
              <a:ext cx="16306800" cy="2079371"/>
            </a:xfrm>
            <a:custGeom>
              <a:avLst/>
              <a:gdLst/>
              <a:ahLst/>
              <a:cxnLst/>
              <a:rect r="r" b="b" t="t" l="l"/>
              <a:pathLst>
                <a:path h="2079371" w="16306800">
                  <a:moveTo>
                    <a:pt x="25400" y="0"/>
                  </a:moveTo>
                  <a:lnTo>
                    <a:pt x="16281400" y="0"/>
                  </a:lnTo>
                  <a:cubicBezTo>
                    <a:pt x="16295370" y="0"/>
                    <a:pt x="16306800" y="11430"/>
                    <a:pt x="16306800" y="25400"/>
                  </a:cubicBezTo>
                  <a:lnTo>
                    <a:pt x="16306800" y="2053971"/>
                  </a:lnTo>
                  <a:cubicBezTo>
                    <a:pt x="16306800" y="2067941"/>
                    <a:pt x="16295370" y="2079371"/>
                    <a:pt x="16281400" y="2079371"/>
                  </a:cubicBezTo>
                  <a:lnTo>
                    <a:pt x="25400" y="2079371"/>
                  </a:lnTo>
                  <a:cubicBezTo>
                    <a:pt x="11430" y="2079371"/>
                    <a:pt x="0" y="2067941"/>
                    <a:pt x="0" y="2053971"/>
                  </a:cubicBezTo>
                  <a:lnTo>
                    <a:pt x="0" y="25400"/>
                  </a:lnTo>
                  <a:cubicBezTo>
                    <a:pt x="0" y="11430"/>
                    <a:pt x="11430" y="0"/>
                    <a:pt x="25400" y="0"/>
                  </a:cubicBezTo>
                  <a:moveTo>
                    <a:pt x="25400" y="50800"/>
                  </a:moveTo>
                  <a:lnTo>
                    <a:pt x="25400" y="25400"/>
                  </a:lnTo>
                  <a:lnTo>
                    <a:pt x="50800" y="25400"/>
                  </a:lnTo>
                  <a:lnTo>
                    <a:pt x="50800" y="2053971"/>
                  </a:lnTo>
                  <a:lnTo>
                    <a:pt x="25400" y="2053971"/>
                  </a:lnTo>
                  <a:lnTo>
                    <a:pt x="25400" y="2028571"/>
                  </a:lnTo>
                  <a:lnTo>
                    <a:pt x="16281400" y="2028571"/>
                  </a:lnTo>
                  <a:lnTo>
                    <a:pt x="16281400" y="2053971"/>
                  </a:lnTo>
                  <a:lnTo>
                    <a:pt x="16256000" y="2053971"/>
                  </a:lnTo>
                  <a:lnTo>
                    <a:pt x="16256000" y="25400"/>
                  </a:lnTo>
                  <a:lnTo>
                    <a:pt x="16281400" y="25400"/>
                  </a:lnTo>
                  <a:lnTo>
                    <a:pt x="16281400" y="50800"/>
                  </a:lnTo>
                  <a:lnTo>
                    <a:pt x="25400" y="50800"/>
                  </a:lnTo>
                  <a:close/>
                </a:path>
              </a:pathLst>
            </a:custGeom>
            <a:solidFill>
              <a:srgbClr val="70C573"/>
            </a:solidFill>
          </p:spPr>
        </p:sp>
      </p:grpSp>
      <p:sp>
        <p:nvSpPr>
          <p:cNvPr name="TextBox 10" id="10"/>
          <p:cNvSpPr txBox="true"/>
          <p:nvPr/>
        </p:nvSpPr>
        <p:spPr>
          <a:xfrm rot="0">
            <a:off x="4088747" y="2468419"/>
            <a:ext cx="11366653" cy="950113"/>
          </a:xfrm>
          <a:prstGeom prst="rect">
            <a:avLst/>
          </a:prstGeom>
        </p:spPr>
        <p:txBody>
          <a:bodyPr anchor="t" rtlCol="false" tIns="0" lIns="0" bIns="0" rIns="0">
            <a:spAutoFit/>
          </a:bodyPr>
          <a:lstStyle/>
          <a:p>
            <a:pPr algn="l" marL="393845" indent="-131282" lvl="2">
              <a:lnSpc>
                <a:spcPts val="2350"/>
              </a:lnSpc>
              <a:buFont typeface="Arial"/>
              <a:buChar char="⚬"/>
            </a:pPr>
            <a:r>
              <a:rPr lang="en-US" sz="2176">
                <a:solidFill>
                  <a:srgbClr val="000000"/>
                </a:solidFill>
                <a:latin typeface="Arial"/>
                <a:ea typeface="Arial"/>
                <a:cs typeface="Arial"/>
                <a:sym typeface="Arial"/>
              </a:rPr>
              <a:t>Chatboții oferă asistență 24/7 în mai multe limbi.</a:t>
            </a:r>
          </a:p>
          <a:p>
            <a:pPr algn="l" marL="393845" indent="-131282" lvl="2">
              <a:lnSpc>
                <a:spcPts val="2350"/>
              </a:lnSpc>
              <a:buFont typeface="Arial"/>
              <a:buChar char="⚬"/>
            </a:pPr>
            <a:r>
              <a:rPr lang="en-US" sz="2176">
                <a:solidFill>
                  <a:srgbClr val="000000"/>
                </a:solidFill>
                <a:latin typeface="Arial"/>
                <a:ea typeface="Arial"/>
                <a:cs typeface="Arial"/>
                <a:sym typeface="Arial"/>
              </a:rPr>
              <a:t>Sugestii personalizate bazate pe preferințele călătorilor.</a:t>
            </a:r>
          </a:p>
          <a:p>
            <a:pPr algn="l" marL="393845" indent="-131282" lvl="2">
              <a:lnSpc>
                <a:spcPts val="2350"/>
              </a:lnSpc>
              <a:buFont typeface="Arial"/>
              <a:buChar char="⚬"/>
            </a:pPr>
            <a:r>
              <a:rPr lang="en-US" sz="2176">
                <a:solidFill>
                  <a:srgbClr val="000000"/>
                </a:solidFill>
                <a:latin typeface="Arial"/>
                <a:ea typeface="Arial"/>
                <a:cs typeface="Arial"/>
                <a:sym typeface="Arial"/>
              </a:rPr>
              <a:t>Ajută la prognozarea cererii și la optimizarea utilizării resurselor.</a:t>
            </a:r>
          </a:p>
        </p:txBody>
      </p:sp>
      <p:grpSp>
        <p:nvGrpSpPr>
          <p:cNvPr name="Group 11" id="11"/>
          <p:cNvGrpSpPr/>
          <p:nvPr/>
        </p:nvGrpSpPr>
        <p:grpSpPr>
          <a:xfrm rot="0">
            <a:off x="4242464" y="1895442"/>
            <a:ext cx="8572500" cy="658020"/>
            <a:chOff x="0" y="0"/>
            <a:chExt cx="11430000" cy="877360"/>
          </a:xfrm>
        </p:grpSpPr>
        <p:sp>
          <p:nvSpPr>
            <p:cNvPr name="Freeform 12" id="12"/>
            <p:cNvSpPr/>
            <p:nvPr/>
          </p:nvSpPr>
          <p:spPr>
            <a:xfrm flipH="false" flipV="false" rot="0">
              <a:off x="25400" y="25400"/>
              <a:ext cx="11379200" cy="826643"/>
            </a:xfrm>
            <a:custGeom>
              <a:avLst/>
              <a:gdLst/>
              <a:ahLst/>
              <a:cxnLst/>
              <a:rect r="r" b="b" t="t" l="l"/>
              <a:pathLst>
                <a:path h="826643" w="11379200">
                  <a:moveTo>
                    <a:pt x="0" y="137795"/>
                  </a:moveTo>
                  <a:cubicBezTo>
                    <a:pt x="0" y="61722"/>
                    <a:pt x="65151" y="0"/>
                    <a:pt x="145542" y="0"/>
                  </a:cubicBezTo>
                  <a:lnTo>
                    <a:pt x="11233658" y="0"/>
                  </a:lnTo>
                  <a:cubicBezTo>
                    <a:pt x="11314049" y="0"/>
                    <a:pt x="11379200" y="61722"/>
                    <a:pt x="11379200" y="137795"/>
                  </a:cubicBezTo>
                  <a:lnTo>
                    <a:pt x="11379200" y="688848"/>
                  </a:lnTo>
                  <a:cubicBezTo>
                    <a:pt x="11379200" y="764921"/>
                    <a:pt x="11314049" y="826643"/>
                    <a:pt x="11233658" y="826643"/>
                  </a:cubicBezTo>
                  <a:lnTo>
                    <a:pt x="145542" y="826643"/>
                  </a:lnTo>
                  <a:cubicBezTo>
                    <a:pt x="65151" y="826516"/>
                    <a:pt x="0" y="764921"/>
                    <a:pt x="0" y="688848"/>
                  </a:cubicBezTo>
                  <a:close/>
                </a:path>
              </a:pathLst>
            </a:custGeom>
            <a:solidFill>
              <a:srgbClr val="70C573"/>
            </a:solidFill>
          </p:spPr>
        </p:sp>
        <p:sp>
          <p:nvSpPr>
            <p:cNvPr name="Freeform 13" id="13"/>
            <p:cNvSpPr/>
            <p:nvPr/>
          </p:nvSpPr>
          <p:spPr>
            <a:xfrm flipH="false" flipV="false" rot="0">
              <a:off x="0" y="0"/>
              <a:ext cx="11430000" cy="877443"/>
            </a:xfrm>
            <a:custGeom>
              <a:avLst/>
              <a:gdLst/>
              <a:ahLst/>
              <a:cxnLst/>
              <a:rect r="r" b="b" t="t" l="l"/>
              <a:pathLst>
                <a:path h="877443" w="11430000">
                  <a:moveTo>
                    <a:pt x="0" y="163195"/>
                  </a:moveTo>
                  <a:cubicBezTo>
                    <a:pt x="0" y="71755"/>
                    <a:pt x="77851" y="0"/>
                    <a:pt x="170942" y="0"/>
                  </a:cubicBezTo>
                  <a:lnTo>
                    <a:pt x="11259058" y="0"/>
                  </a:lnTo>
                  <a:lnTo>
                    <a:pt x="11259058" y="25400"/>
                  </a:lnTo>
                  <a:lnTo>
                    <a:pt x="11259058" y="0"/>
                  </a:lnTo>
                  <a:cubicBezTo>
                    <a:pt x="11352149" y="0"/>
                    <a:pt x="11430000" y="71755"/>
                    <a:pt x="11430000" y="163195"/>
                  </a:cubicBezTo>
                  <a:lnTo>
                    <a:pt x="11404600" y="163195"/>
                  </a:lnTo>
                  <a:lnTo>
                    <a:pt x="11430000" y="163195"/>
                  </a:lnTo>
                  <a:lnTo>
                    <a:pt x="11430000" y="714248"/>
                  </a:lnTo>
                  <a:lnTo>
                    <a:pt x="11404600" y="714248"/>
                  </a:lnTo>
                  <a:lnTo>
                    <a:pt x="11430000" y="714248"/>
                  </a:lnTo>
                  <a:cubicBezTo>
                    <a:pt x="11430000" y="805688"/>
                    <a:pt x="11352149" y="877443"/>
                    <a:pt x="11259058" y="877443"/>
                  </a:cubicBezTo>
                  <a:lnTo>
                    <a:pt x="11259058" y="852043"/>
                  </a:lnTo>
                  <a:lnTo>
                    <a:pt x="11259058" y="877443"/>
                  </a:lnTo>
                  <a:lnTo>
                    <a:pt x="170942" y="877443"/>
                  </a:lnTo>
                  <a:lnTo>
                    <a:pt x="170942" y="852043"/>
                  </a:lnTo>
                  <a:lnTo>
                    <a:pt x="170942" y="877443"/>
                  </a:lnTo>
                  <a:cubicBezTo>
                    <a:pt x="77851" y="877316"/>
                    <a:pt x="0" y="805561"/>
                    <a:pt x="0" y="714248"/>
                  </a:cubicBezTo>
                  <a:lnTo>
                    <a:pt x="0" y="163195"/>
                  </a:lnTo>
                  <a:lnTo>
                    <a:pt x="25400" y="163195"/>
                  </a:lnTo>
                  <a:lnTo>
                    <a:pt x="0" y="163195"/>
                  </a:lnTo>
                  <a:moveTo>
                    <a:pt x="50800" y="163195"/>
                  </a:moveTo>
                  <a:lnTo>
                    <a:pt x="50800" y="714248"/>
                  </a:lnTo>
                  <a:lnTo>
                    <a:pt x="25400" y="714248"/>
                  </a:lnTo>
                  <a:lnTo>
                    <a:pt x="50800" y="714248"/>
                  </a:lnTo>
                  <a:cubicBezTo>
                    <a:pt x="50800" y="774954"/>
                    <a:pt x="103251" y="826643"/>
                    <a:pt x="170942" y="826643"/>
                  </a:cubicBezTo>
                  <a:lnTo>
                    <a:pt x="11259058" y="826643"/>
                  </a:lnTo>
                  <a:cubicBezTo>
                    <a:pt x="11326749" y="826643"/>
                    <a:pt x="11379200" y="775081"/>
                    <a:pt x="11379200" y="714248"/>
                  </a:cubicBezTo>
                  <a:lnTo>
                    <a:pt x="11379200" y="163195"/>
                  </a:lnTo>
                  <a:cubicBezTo>
                    <a:pt x="11379200" y="102362"/>
                    <a:pt x="11326749" y="50800"/>
                    <a:pt x="11259058" y="50800"/>
                  </a:cubicBezTo>
                  <a:lnTo>
                    <a:pt x="170942" y="50800"/>
                  </a:lnTo>
                  <a:lnTo>
                    <a:pt x="170942" y="25400"/>
                  </a:lnTo>
                  <a:lnTo>
                    <a:pt x="170942" y="50800"/>
                  </a:lnTo>
                  <a:cubicBezTo>
                    <a:pt x="103251" y="50800"/>
                    <a:pt x="50800" y="102362"/>
                    <a:pt x="50800" y="163195"/>
                  </a:cubicBezTo>
                  <a:close/>
                </a:path>
              </a:pathLst>
            </a:custGeom>
            <a:solidFill>
              <a:srgbClr val="F2F2F2"/>
            </a:solidFill>
          </p:spPr>
        </p:sp>
      </p:grpSp>
      <p:grpSp>
        <p:nvGrpSpPr>
          <p:cNvPr name="Group 14" id="14"/>
          <p:cNvGrpSpPr/>
          <p:nvPr/>
        </p:nvGrpSpPr>
        <p:grpSpPr>
          <a:xfrm rot="0">
            <a:off x="4272726" y="1925704"/>
            <a:ext cx="8511975" cy="597495"/>
            <a:chOff x="0" y="0"/>
            <a:chExt cx="11349300" cy="796660"/>
          </a:xfrm>
        </p:grpSpPr>
        <p:sp>
          <p:nvSpPr>
            <p:cNvPr name="Freeform 15" id="15"/>
            <p:cNvSpPr/>
            <p:nvPr/>
          </p:nvSpPr>
          <p:spPr>
            <a:xfrm flipH="false" flipV="false" rot="0">
              <a:off x="0" y="0"/>
              <a:ext cx="11349300" cy="796660"/>
            </a:xfrm>
            <a:custGeom>
              <a:avLst/>
              <a:gdLst/>
              <a:ahLst/>
              <a:cxnLst/>
              <a:rect r="r" b="b" t="t" l="l"/>
              <a:pathLst>
                <a:path h="796660" w="11349300">
                  <a:moveTo>
                    <a:pt x="0" y="0"/>
                  </a:moveTo>
                  <a:lnTo>
                    <a:pt x="11349300" y="0"/>
                  </a:lnTo>
                  <a:lnTo>
                    <a:pt x="11349300" y="796660"/>
                  </a:lnTo>
                  <a:lnTo>
                    <a:pt x="0" y="796660"/>
                  </a:lnTo>
                  <a:close/>
                </a:path>
              </a:pathLst>
            </a:custGeom>
            <a:solidFill>
              <a:srgbClr val="000000">
                <a:alpha val="0"/>
              </a:srgbClr>
            </a:solidFill>
          </p:spPr>
        </p:sp>
        <p:sp>
          <p:nvSpPr>
            <p:cNvPr name="TextBox 16" id="16"/>
            <p:cNvSpPr txBox="true"/>
            <p:nvPr/>
          </p:nvSpPr>
          <p:spPr>
            <a:xfrm>
              <a:off x="0" y="-19050"/>
              <a:ext cx="11349300" cy="815710"/>
            </a:xfrm>
            <a:prstGeom prst="rect">
              <a:avLst/>
            </a:prstGeom>
          </p:spPr>
          <p:txBody>
            <a:bodyPr anchor="ctr" rtlCol="false" tIns="0" lIns="0" bIns="0" rIns="0"/>
            <a:lstStyle/>
            <a:p>
              <a:pPr algn="l" marL="0" indent="0" lvl="0">
                <a:lnSpc>
                  <a:spcPts val="2268"/>
                </a:lnSpc>
              </a:pPr>
              <a:r>
                <a:rPr lang="en-US" b="true" sz="2100">
                  <a:solidFill>
                    <a:srgbClr val="F2F2F2"/>
                  </a:solidFill>
                  <a:latin typeface="Arial Bold"/>
                  <a:ea typeface="Arial Bold"/>
                  <a:cs typeface="Arial Bold"/>
                  <a:sym typeface="Arial Bold"/>
                </a:rPr>
                <a:t>Inteligența Artificială (AI):</a:t>
              </a:r>
            </a:p>
          </p:txBody>
        </p:sp>
      </p:grpSp>
      <p:grpSp>
        <p:nvGrpSpPr>
          <p:cNvPr name="Group 17" id="17"/>
          <p:cNvGrpSpPr/>
          <p:nvPr/>
        </p:nvGrpSpPr>
        <p:grpSpPr>
          <a:xfrm rot="0">
            <a:off x="3632864" y="4150212"/>
            <a:ext cx="12230100" cy="1559550"/>
            <a:chOff x="0" y="0"/>
            <a:chExt cx="16306800" cy="2079400"/>
          </a:xfrm>
        </p:grpSpPr>
        <p:sp>
          <p:nvSpPr>
            <p:cNvPr name="Freeform 18" id="18"/>
            <p:cNvSpPr/>
            <p:nvPr/>
          </p:nvSpPr>
          <p:spPr>
            <a:xfrm flipH="false" flipV="false" rot="0">
              <a:off x="25400" y="25400"/>
              <a:ext cx="16256000" cy="2028571"/>
            </a:xfrm>
            <a:custGeom>
              <a:avLst/>
              <a:gdLst/>
              <a:ahLst/>
              <a:cxnLst/>
              <a:rect r="r" b="b" t="t" l="l"/>
              <a:pathLst>
                <a:path h="2028571" w="16256000">
                  <a:moveTo>
                    <a:pt x="0" y="0"/>
                  </a:moveTo>
                  <a:lnTo>
                    <a:pt x="16256000" y="0"/>
                  </a:lnTo>
                  <a:lnTo>
                    <a:pt x="16256000" y="2028571"/>
                  </a:lnTo>
                  <a:lnTo>
                    <a:pt x="0" y="2028571"/>
                  </a:lnTo>
                  <a:close/>
                </a:path>
              </a:pathLst>
            </a:custGeom>
            <a:solidFill>
              <a:srgbClr val="F2F2F2">
                <a:alpha val="80784"/>
              </a:srgbClr>
            </a:solidFill>
          </p:spPr>
        </p:sp>
        <p:sp>
          <p:nvSpPr>
            <p:cNvPr name="Freeform 19" id="19"/>
            <p:cNvSpPr/>
            <p:nvPr/>
          </p:nvSpPr>
          <p:spPr>
            <a:xfrm flipH="false" flipV="false" rot="0">
              <a:off x="0" y="0"/>
              <a:ext cx="16306800" cy="2079371"/>
            </a:xfrm>
            <a:custGeom>
              <a:avLst/>
              <a:gdLst/>
              <a:ahLst/>
              <a:cxnLst/>
              <a:rect r="r" b="b" t="t" l="l"/>
              <a:pathLst>
                <a:path h="2079371" w="16306800">
                  <a:moveTo>
                    <a:pt x="25400" y="0"/>
                  </a:moveTo>
                  <a:lnTo>
                    <a:pt x="16281400" y="0"/>
                  </a:lnTo>
                  <a:cubicBezTo>
                    <a:pt x="16295370" y="0"/>
                    <a:pt x="16306800" y="11430"/>
                    <a:pt x="16306800" y="25400"/>
                  </a:cubicBezTo>
                  <a:lnTo>
                    <a:pt x="16306800" y="2053971"/>
                  </a:lnTo>
                  <a:cubicBezTo>
                    <a:pt x="16306800" y="2067941"/>
                    <a:pt x="16295370" y="2079371"/>
                    <a:pt x="16281400" y="2079371"/>
                  </a:cubicBezTo>
                  <a:lnTo>
                    <a:pt x="25400" y="2079371"/>
                  </a:lnTo>
                  <a:cubicBezTo>
                    <a:pt x="11430" y="2079371"/>
                    <a:pt x="0" y="2067941"/>
                    <a:pt x="0" y="2053971"/>
                  </a:cubicBezTo>
                  <a:lnTo>
                    <a:pt x="0" y="25400"/>
                  </a:lnTo>
                  <a:cubicBezTo>
                    <a:pt x="0" y="11430"/>
                    <a:pt x="11430" y="0"/>
                    <a:pt x="25400" y="0"/>
                  </a:cubicBezTo>
                  <a:moveTo>
                    <a:pt x="25400" y="50800"/>
                  </a:moveTo>
                  <a:lnTo>
                    <a:pt x="25400" y="25400"/>
                  </a:lnTo>
                  <a:lnTo>
                    <a:pt x="50800" y="25400"/>
                  </a:lnTo>
                  <a:lnTo>
                    <a:pt x="50800" y="2053971"/>
                  </a:lnTo>
                  <a:lnTo>
                    <a:pt x="25400" y="2053971"/>
                  </a:lnTo>
                  <a:lnTo>
                    <a:pt x="25400" y="2028571"/>
                  </a:lnTo>
                  <a:lnTo>
                    <a:pt x="16281400" y="2028571"/>
                  </a:lnTo>
                  <a:lnTo>
                    <a:pt x="16281400" y="2053971"/>
                  </a:lnTo>
                  <a:lnTo>
                    <a:pt x="16256000" y="2053971"/>
                  </a:lnTo>
                  <a:lnTo>
                    <a:pt x="16256000" y="25400"/>
                  </a:lnTo>
                  <a:lnTo>
                    <a:pt x="16281400" y="25400"/>
                  </a:lnTo>
                  <a:lnTo>
                    <a:pt x="16281400" y="50800"/>
                  </a:lnTo>
                  <a:lnTo>
                    <a:pt x="25400" y="50800"/>
                  </a:lnTo>
                  <a:close/>
                </a:path>
              </a:pathLst>
            </a:custGeom>
            <a:solidFill>
              <a:srgbClr val="70C573"/>
            </a:solidFill>
          </p:spPr>
        </p:sp>
      </p:grpSp>
      <p:sp>
        <p:nvSpPr>
          <p:cNvPr name="TextBox 20" id="20"/>
          <p:cNvSpPr txBox="true"/>
          <p:nvPr/>
        </p:nvSpPr>
        <p:spPr>
          <a:xfrm rot="0">
            <a:off x="4088747" y="4422754"/>
            <a:ext cx="11143393" cy="1173680"/>
          </a:xfrm>
          <a:prstGeom prst="rect">
            <a:avLst/>
          </a:prstGeom>
        </p:spPr>
        <p:txBody>
          <a:bodyPr anchor="t" rtlCol="false" tIns="0" lIns="0" bIns="0" rIns="0">
            <a:spAutoFit/>
          </a:bodyPr>
          <a:lstStyle/>
          <a:p>
            <a:pPr algn="l" marL="381283" indent="-127094" lvl="2">
              <a:lnSpc>
                <a:spcPts val="2275"/>
              </a:lnSpc>
              <a:buFont typeface="Arial"/>
              <a:buChar char="⚬"/>
            </a:pPr>
            <a:r>
              <a:rPr lang="en-US" sz="2106">
                <a:solidFill>
                  <a:srgbClr val="000000"/>
                </a:solidFill>
                <a:latin typeface="Arial"/>
                <a:ea typeface="Arial"/>
                <a:cs typeface="Arial"/>
                <a:sym typeface="Arial"/>
              </a:rPr>
              <a:t>Camere de hotel inteligente care ajustează iluminatul și temperatura în funcție de profilurile oaspeților.</a:t>
            </a:r>
          </a:p>
          <a:p>
            <a:pPr algn="l" marL="381283" indent="-127094" lvl="2">
              <a:lnSpc>
                <a:spcPts val="2275"/>
              </a:lnSpc>
              <a:buFont typeface="Arial"/>
              <a:buChar char="⚬"/>
            </a:pPr>
            <a:r>
              <a:rPr lang="en-US" sz="2106">
                <a:solidFill>
                  <a:srgbClr val="000000"/>
                </a:solidFill>
                <a:latin typeface="Arial"/>
                <a:ea typeface="Arial"/>
                <a:cs typeface="Arial"/>
                <a:sym typeface="Arial"/>
              </a:rPr>
              <a:t>Dispozitive portabile pentru acces fără contact, urmărirea stării de sănătate sau navigare.</a:t>
            </a:r>
          </a:p>
          <a:p>
            <a:pPr algn="l" marL="381283" indent="-127094" lvl="2">
              <a:lnSpc>
                <a:spcPts val="2275"/>
              </a:lnSpc>
              <a:buFont typeface="Arial"/>
              <a:buChar char="⚬"/>
            </a:pPr>
            <a:r>
              <a:rPr lang="en-US" sz="2106">
                <a:solidFill>
                  <a:srgbClr val="000000"/>
                </a:solidFill>
                <a:latin typeface="Arial"/>
                <a:ea typeface="Arial"/>
                <a:cs typeface="Arial"/>
                <a:sym typeface="Arial"/>
              </a:rPr>
              <a:t>Senzori pentru monitorizarea traficului pietonal și optimizarea amenajării amplasamentelor.</a:t>
            </a:r>
          </a:p>
        </p:txBody>
      </p:sp>
      <p:grpSp>
        <p:nvGrpSpPr>
          <p:cNvPr name="Group 21" id="21"/>
          <p:cNvGrpSpPr/>
          <p:nvPr/>
        </p:nvGrpSpPr>
        <p:grpSpPr>
          <a:xfrm rot="0">
            <a:off x="4242464" y="3840252"/>
            <a:ext cx="8572500" cy="658020"/>
            <a:chOff x="0" y="0"/>
            <a:chExt cx="11430000" cy="877360"/>
          </a:xfrm>
        </p:grpSpPr>
        <p:sp>
          <p:nvSpPr>
            <p:cNvPr name="Freeform 22" id="22"/>
            <p:cNvSpPr/>
            <p:nvPr/>
          </p:nvSpPr>
          <p:spPr>
            <a:xfrm flipH="false" flipV="false" rot="0">
              <a:off x="25400" y="25400"/>
              <a:ext cx="11379200" cy="826643"/>
            </a:xfrm>
            <a:custGeom>
              <a:avLst/>
              <a:gdLst/>
              <a:ahLst/>
              <a:cxnLst/>
              <a:rect r="r" b="b" t="t" l="l"/>
              <a:pathLst>
                <a:path h="826643" w="11379200">
                  <a:moveTo>
                    <a:pt x="0" y="137795"/>
                  </a:moveTo>
                  <a:cubicBezTo>
                    <a:pt x="0" y="61722"/>
                    <a:pt x="65151" y="0"/>
                    <a:pt x="145542" y="0"/>
                  </a:cubicBezTo>
                  <a:lnTo>
                    <a:pt x="11233658" y="0"/>
                  </a:lnTo>
                  <a:cubicBezTo>
                    <a:pt x="11314049" y="0"/>
                    <a:pt x="11379200" y="61722"/>
                    <a:pt x="11379200" y="137795"/>
                  </a:cubicBezTo>
                  <a:lnTo>
                    <a:pt x="11379200" y="688848"/>
                  </a:lnTo>
                  <a:cubicBezTo>
                    <a:pt x="11379200" y="764921"/>
                    <a:pt x="11314049" y="826643"/>
                    <a:pt x="11233658" y="826643"/>
                  </a:cubicBezTo>
                  <a:lnTo>
                    <a:pt x="145542" y="826643"/>
                  </a:lnTo>
                  <a:cubicBezTo>
                    <a:pt x="65151" y="826516"/>
                    <a:pt x="0" y="764921"/>
                    <a:pt x="0" y="688848"/>
                  </a:cubicBezTo>
                  <a:close/>
                </a:path>
              </a:pathLst>
            </a:custGeom>
            <a:solidFill>
              <a:srgbClr val="70C573"/>
            </a:solidFill>
          </p:spPr>
        </p:sp>
        <p:sp>
          <p:nvSpPr>
            <p:cNvPr name="Freeform 23" id="23"/>
            <p:cNvSpPr/>
            <p:nvPr/>
          </p:nvSpPr>
          <p:spPr>
            <a:xfrm flipH="false" flipV="false" rot="0">
              <a:off x="0" y="0"/>
              <a:ext cx="11430000" cy="877443"/>
            </a:xfrm>
            <a:custGeom>
              <a:avLst/>
              <a:gdLst/>
              <a:ahLst/>
              <a:cxnLst/>
              <a:rect r="r" b="b" t="t" l="l"/>
              <a:pathLst>
                <a:path h="877443" w="11430000">
                  <a:moveTo>
                    <a:pt x="0" y="163195"/>
                  </a:moveTo>
                  <a:cubicBezTo>
                    <a:pt x="0" y="71755"/>
                    <a:pt x="77851" y="0"/>
                    <a:pt x="170942" y="0"/>
                  </a:cubicBezTo>
                  <a:lnTo>
                    <a:pt x="11259058" y="0"/>
                  </a:lnTo>
                  <a:lnTo>
                    <a:pt x="11259058" y="25400"/>
                  </a:lnTo>
                  <a:lnTo>
                    <a:pt x="11259058" y="0"/>
                  </a:lnTo>
                  <a:cubicBezTo>
                    <a:pt x="11352149" y="0"/>
                    <a:pt x="11430000" y="71755"/>
                    <a:pt x="11430000" y="163195"/>
                  </a:cubicBezTo>
                  <a:lnTo>
                    <a:pt x="11404600" y="163195"/>
                  </a:lnTo>
                  <a:lnTo>
                    <a:pt x="11430000" y="163195"/>
                  </a:lnTo>
                  <a:lnTo>
                    <a:pt x="11430000" y="714248"/>
                  </a:lnTo>
                  <a:lnTo>
                    <a:pt x="11404600" y="714248"/>
                  </a:lnTo>
                  <a:lnTo>
                    <a:pt x="11430000" y="714248"/>
                  </a:lnTo>
                  <a:cubicBezTo>
                    <a:pt x="11430000" y="805688"/>
                    <a:pt x="11352149" y="877443"/>
                    <a:pt x="11259058" y="877443"/>
                  </a:cubicBezTo>
                  <a:lnTo>
                    <a:pt x="11259058" y="852043"/>
                  </a:lnTo>
                  <a:lnTo>
                    <a:pt x="11259058" y="877443"/>
                  </a:lnTo>
                  <a:lnTo>
                    <a:pt x="170942" y="877443"/>
                  </a:lnTo>
                  <a:lnTo>
                    <a:pt x="170942" y="852043"/>
                  </a:lnTo>
                  <a:lnTo>
                    <a:pt x="170942" y="877443"/>
                  </a:lnTo>
                  <a:cubicBezTo>
                    <a:pt x="77851" y="877316"/>
                    <a:pt x="0" y="805561"/>
                    <a:pt x="0" y="714248"/>
                  </a:cubicBezTo>
                  <a:lnTo>
                    <a:pt x="0" y="163195"/>
                  </a:lnTo>
                  <a:lnTo>
                    <a:pt x="25400" y="163195"/>
                  </a:lnTo>
                  <a:lnTo>
                    <a:pt x="0" y="163195"/>
                  </a:lnTo>
                  <a:moveTo>
                    <a:pt x="50800" y="163195"/>
                  </a:moveTo>
                  <a:lnTo>
                    <a:pt x="50800" y="714248"/>
                  </a:lnTo>
                  <a:lnTo>
                    <a:pt x="25400" y="714248"/>
                  </a:lnTo>
                  <a:lnTo>
                    <a:pt x="50800" y="714248"/>
                  </a:lnTo>
                  <a:cubicBezTo>
                    <a:pt x="50800" y="774954"/>
                    <a:pt x="103251" y="826643"/>
                    <a:pt x="170942" y="826643"/>
                  </a:cubicBezTo>
                  <a:lnTo>
                    <a:pt x="11259058" y="826643"/>
                  </a:lnTo>
                  <a:cubicBezTo>
                    <a:pt x="11326749" y="826643"/>
                    <a:pt x="11379200" y="775081"/>
                    <a:pt x="11379200" y="714248"/>
                  </a:cubicBezTo>
                  <a:lnTo>
                    <a:pt x="11379200" y="163195"/>
                  </a:lnTo>
                  <a:cubicBezTo>
                    <a:pt x="11379200" y="102362"/>
                    <a:pt x="11326749" y="50800"/>
                    <a:pt x="11259058" y="50800"/>
                  </a:cubicBezTo>
                  <a:lnTo>
                    <a:pt x="170942" y="50800"/>
                  </a:lnTo>
                  <a:lnTo>
                    <a:pt x="170942" y="25400"/>
                  </a:lnTo>
                  <a:lnTo>
                    <a:pt x="170942" y="50800"/>
                  </a:lnTo>
                  <a:cubicBezTo>
                    <a:pt x="103251" y="50800"/>
                    <a:pt x="50800" y="102362"/>
                    <a:pt x="50800" y="163195"/>
                  </a:cubicBezTo>
                  <a:close/>
                </a:path>
              </a:pathLst>
            </a:custGeom>
            <a:solidFill>
              <a:srgbClr val="F2F2F2"/>
            </a:solidFill>
          </p:spPr>
        </p:sp>
      </p:grpSp>
      <p:grpSp>
        <p:nvGrpSpPr>
          <p:cNvPr name="Group 24" id="24"/>
          <p:cNvGrpSpPr/>
          <p:nvPr/>
        </p:nvGrpSpPr>
        <p:grpSpPr>
          <a:xfrm rot="0">
            <a:off x="4272726" y="3870514"/>
            <a:ext cx="8511975" cy="597495"/>
            <a:chOff x="0" y="0"/>
            <a:chExt cx="11349300" cy="796660"/>
          </a:xfrm>
        </p:grpSpPr>
        <p:sp>
          <p:nvSpPr>
            <p:cNvPr name="Freeform 25" id="25"/>
            <p:cNvSpPr/>
            <p:nvPr/>
          </p:nvSpPr>
          <p:spPr>
            <a:xfrm flipH="false" flipV="false" rot="0">
              <a:off x="0" y="0"/>
              <a:ext cx="11349300" cy="796660"/>
            </a:xfrm>
            <a:custGeom>
              <a:avLst/>
              <a:gdLst/>
              <a:ahLst/>
              <a:cxnLst/>
              <a:rect r="r" b="b" t="t" l="l"/>
              <a:pathLst>
                <a:path h="796660" w="11349300">
                  <a:moveTo>
                    <a:pt x="0" y="0"/>
                  </a:moveTo>
                  <a:lnTo>
                    <a:pt x="11349300" y="0"/>
                  </a:lnTo>
                  <a:lnTo>
                    <a:pt x="11349300" y="796660"/>
                  </a:lnTo>
                  <a:lnTo>
                    <a:pt x="0" y="796660"/>
                  </a:lnTo>
                  <a:close/>
                </a:path>
              </a:pathLst>
            </a:custGeom>
            <a:solidFill>
              <a:srgbClr val="000000">
                <a:alpha val="0"/>
              </a:srgbClr>
            </a:solidFill>
          </p:spPr>
        </p:sp>
        <p:sp>
          <p:nvSpPr>
            <p:cNvPr name="TextBox 26" id="26"/>
            <p:cNvSpPr txBox="true"/>
            <p:nvPr/>
          </p:nvSpPr>
          <p:spPr>
            <a:xfrm>
              <a:off x="0" y="-19050"/>
              <a:ext cx="11349300" cy="815710"/>
            </a:xfrm>
            <a:prstGeom prst="rect">
              <a:avLst/>
            </a:prstGeom>
          </p:spPr>
          <p:txBody>
            <a:bodyPr anchor="ctr" rtlCol="false" tIns="0" lIns="0" bIns="0" rIns="0"/>
            <a:lstStyle/>
            <a:p>
              <a:pPr algn="l" marL="0" indent="0" lvl="0">
                <a:lnSpc>
                  <a:spcPts val="2268"/>
                </a:lnSpc>
              </a:pPr>
              <a:r>
                <a:rPr lang="en-US" b="true" sz="2100">
                  <a:solidFill>
                    <a:srgbClr val="F2F2F2"/>
                  </a:solidFill>
                  <a:latin typeface="Arial Bold"/>
                  <a:ea typeface="Arial Bold"/>
                  <a:cs typeface="Arial Bold"/>
                  <a:sym typeface="Arial Bold"/>
                </a:rPr>
                <a:t>Internetul lucruri (IoT - Internet of Things):</a:t>
              </a:r>
            </a:p>
          </p:txBody>
        </p:sp>
      </p:grpSp>
      <p:grpSp>
        <p:nvGrpSpPr>
          <p:cNvPr name="Group 27" id="27"/>
          <p:cNvGrpSpPr/>
          <p:nvPr/>
        </p:nvGrpSpPr>
        <p:grpSpPr>
          <a:xfrm rot="0">
            <a:off x="3632864" y="6095022"/>
            <a:ext cx="12230100" cy="1559550"/>
            <a:chOff x="0" y="0"/>
            <a:chExt cx="16306800" cy="2079400"/>
          </a:xfrm>
        </p:grpSpPr>
        <p:sp>
          <p:nvSpPr>
            <p:cNvPr name="Freeform 28" id="28"/>
            <p:cNvSpPr/>
            <p:nvPr/>
          </p:nvSpPr>
          <p:spPr>
            <a:xfrm flipH="false" flipV="false" rot="0">
              <a:off x="25400" y="25400"/>
              <a:ext cx="16256000" cy="2028571"/>
            </a:xfrm>
            <a:custGeom>
              <a:avLst/>
              <a:gdLst/>
              <a:ahLst/>
              <a:cxnLst/>
              <a:rect r="r" b="b" t="t" l="l"/>
              <a:pathLst>
                <a:path h="2028571" w="16256000">
                  <a:moveTo>
                    <a:pt x="0" y="0"/>
                  </a:moveTo>
                  <a:lnTo>
                    <a:pt x="16256000" y="0"/>
                  </a:lnTo>
                  <a:lnTo>
                    <a:pt x="16256000" y="2028571"/>
                  </a:lnTo>
                  <a:lnTo>
                    <a:pt x="0" y="2028571"/>
                  </a:lnTo>
                  <a:close/>
                </a:path>
              </a:pathLst>
            </a:custGeom>
            <a:solidFill>
              <a:srgbClr val="F2F2F2">
                <a:alpha val="80784"/>
              </a:srgbClr>
            </a:solidFill>
          </p:spPr>
        </p:sp>
        <p:sp>
          <p:nvSpPr>
            <p:cNvPr name="Freeform 29" id="29"/>
            <p:cNvSpPr/>
            <p:nvPr/>
          </p:nvSpPr>
          <p:spPr>
            <a:xfrm flipH="false" flipV="false" rot="0">
              <a:off x="0" y="0"/>
              <a:ext cx="16306800" cy="2079371"/>
            </a:xfrm>
            <a:custGeom>
              <a:avLst/>
              <a:gdLst/>
              <a:ahLst/>
              <a:cxnLst/>
              <a:rect r="r" b="b" t="t" l="l"/>
              <a:pathLst>
                <a:path h="2079371" w="16306800">
                  <a:moveTo>
                    <a:pt x="25400" y="0"/>
                  </a:moveTo>
                  <a:lnTo>
                    <a:pt x="16281400" y="0"/>
                  </a:lnTo>
                  <a:cubicBezTo>
                    <a:pt x="16295370" y="0"/>
                    <a:pt x="16306800" y="11430"/>
                    <a:pt x="16306800" y="25400"/>
                  </a:cubicBezTo>
                  <a:lnTo>
                    <a:pt x="16306800" y="2053971"/>
                  </a:lnTo>
                  <a:cubicBezTo>
                    <a:pt x="16306800" y="2067941"/>
                    <a:pt x="16295370" y="2079371"/>
                    <a:pt x="16281400" y="2079371"/>
                  </a:cubicBezTo>
                  <a:lnTo>
                    <a:pt x="25400" y="2079371"/>
                  </a:lnTo>
                  <a:cubicBezTo>
                    <a:pt x="11430" y="2079371"/>
                    <a:pt x="0" y="2067941"/>
                    <a:pt x="0" y="2053971"/>
                  </a:cubicBezTo>
                  <a:lnTo>
                    <a:pt x="0" y="25400"/>
                  </a:lnTo>
                  <a:cubicBezTo>
                    <a:pt x="0" y="11430"/>
                    <a:pt x="11430" y="0"/>
                    <a:pt x="25400" y="0"/>
                  </a:cubicBezTo>
                  <a:moveTo>
                    <a:pt x="25400" y="50800"/>
                  </a:moveTo>
                  <a:lnTo>
                    <a:pt x="25400" y="25400"/>
                  </a:lnTo>
                  <a:lnTo>
                    <a:pt x="50800" y="25400"/>
                  </a:lnTo>
                  <a:lnTo>
                    <a:pt x="50800" y="2053971"/>
                  </a:lnTo>
                  <a:lnTo>
                    <a:pt x="25400" y="2053971"/>
                  </a:lnTo>
                  <a:lnTo>
                    <a:pt x="25400" y="2028571"/>
                  </a:lnTo>
                  <a:lnTo>
                    <a:pt x="16281400" y="2028571"/>
                  </a:lnTo>
                  <a:lnTo>
                    <a:pt x="16281400" y="2053971"/>
                  </a:lnTo>
                  <a:lnTo>
                    <a:pt x="16256000" y="2053971"/>
                  </a:lnTo>
                  <a:lnTo>
                    <a:pt x="16256000" y="25400"/>
                  </a:lnTo>
                  <a:lnTo>
                    <a:pt x="16281400" y="25400"/>
                  </a:lnTo>
                  <a:lnTo>
                    <a:pt x="16281400" y="50800"/>
                  </a:lnTo>
                  <a:lnTo>
                    <a:pt x="25400" y="50800"/>
                  </a:lnTo>
                  <a:close/>
                </a:path>
              </a:pathLst>
            </a:custGeom>
            <a:solidFill>
              <a:srgbClr val="70C573"/>
            </a:solidFill>
          </p:spPr>
        </p:sp>
      </p:grpSp>
      <p:sp>
        <p:nvSpPr>
          <p:cNvPr name="TextBox 30" id="30"/>
          <p:cNvSpPr txBox="true"/>
          <p:nvPr/>
        </p:nvSpPr>
        <p:spPr>
          <a:xfrm rot="0">
            <a:off x="4088747" y="6358039"/>
            <a:ext cx="11143393" cy="932012"/>
          </a:xfrm>
          <a:prstGeom prst="rect">
            <a:avLst/>
          </a:prstGeom>
        </p:spPr>
        <p:txBody>
          <a:bodyPr anchor="t" rtlCol="false" tIns="0" lIns="0" bIns="0" rIns="0">
            <a:spAutoFit/>
          </a:bodyPr>
          <a:lstStyle/>
          <a:p>
            <a:pPr algn="l" marL="386109" indent="-128703" lvl="2">
              <a:lnSpc>
                <a:spcPts val="2304"/>
              </a:lnSpc>
              <a:buFont typeface="Arial"/>
              <a:buChar char="⚬"/>
            </a:pPr>
            <a:r>
              <a:rPr lang="en-US" sz="2133">
                <a:solidFill>
                  <a:srgbClr val="000000"/>
                </a:solidFill>
                <a:latin typeface="Arial"/>
                <a:ea typeface="Arial"/>
                <a:cs typeface="Arial"/>
                <a:sym typeface="Arial"/>
              </a:rPr>
              <a:t>Oferă navigare în timp real, traduceri, bilete și tururi îmbunătățite cu realitate augmentată.</a:t>
            </a:r>
          </a:p>
          <a:p>
            <a:pPr algn="l" marL="386109" indent="-128703" lvl="2">
              <a:lnSpc>
                <a:spcPts val="2304"/>
              </a:lnSpc>
              <a:buFont typeface="Arial"/>
              <a:buChar char="⚬"/>
            </a:pPr>
            <a:r>
              <a:rPr lang="en-US" sz="2133">
                <a:solidFill>
                  <a:srgbClr val="000000"/>
                </a:solidFill>
                <a:latin typeface="Arial"/>
                <a:ea typeface="Arial"/>
                <a:cs typeface="Arial"/>
                <a:sym typeface="Arial"/>
              </a:rPr>
              <a:t>Creșteți confortul și reduceți dificultățile în planificarea călătoriilor.</a:t>
            </a:r>
          </a:p>
          <a:p>
            <a:pPr algn="l" marL="386109" indent="-128703" lvl="2">
              <a:lnSpc>
                <a:spcPts val="2304"/>
              </a:lnSpc>
              <a:buFont typeface="Arial"/>
              <a:buChar char="⚬"/>
            </a:pPr>
            <a:r>
              <a:rPr lang="en-US" sz="2133">
                <a:solidFill>
                  <a:srgbClr val="000000"/>
                </a:solidFill>
                <a:latin typeface="Arial"/>
                <a:ea typeface="Arial"/>
                <a:cs typeface="Arial"/>
                <a:sym typeface="Arial"/>
              </a:rPr>
              <a:t>Împuterniciți explorarea autoghidată.</a:t>
            </a:r>
          </a:p>
        </p:txBody>
      </p:sp>
      <p:grpSp>
        <p:nvGrpSpPr>
          <p:cNvPr name="Group 31" id="31"/>
          <p:cNvGrpSpPr/>
          <p:nvPr/>
        </p:nvGrpSpPr>
        <p:grpSpPr>
          <a:xfrm rot="0">
            <a:off x="4242464" y="5785062"/>
            <a:ext cx="8572500" cy="658020"/>
            <a:chOff x="0" y="0"/>
            <a:chExt cx="11430000" cy="877360"/>
          </a:xfrm>
        </p:grpSpPr>
        <p:sp>
          <p:nvSpPr>
            <p:cNvPr name="Freeform 32" id="32"/>
            <p:cNvSpPr/>
            <p:nvPr/>
          </p:nvSpPr>
          <p:spPr>
            <a:xfrm flipH="false" flipV="false" rot="0">
              <a:off x="25400" y="25400"/>
              <a:ext cx="11379200" cy="826643"/>
            </a:xfrm>
            <a:custGeom>
              <a:avLst/>
              <a:gdLst/>
              <a:ahLst/>
              <a:cxnLst/>
              <a:rect r="r" b="b" t="t" l="l"/>
              <a:pathLst>
                <a:path h="826643" w="11379200">
                  <a:moveTo>
                    <a:pt x="0" y="137795"/>
                  </a:moveTo>
                  <a:cubicBezTo>
                    <a:pt x="0" y="61722"/>
                    <a:pt x="65151" y="0"/>
                    <a:pt x="145542" y="0"/>
                  </a:cubicBezTo>
                  <a:lnTo>
                    <a:pt x="11233658" y="0"/>
                  </a:lnTo>
                  <a:cubicBezTo>
                    <a:pt x="11314049" y="0"/>
                    <a:pt x="11379200" y="61722"/>
                    <a:pt x="11379200" y="137795"/>
                  </a:cubicBezTo>
                  <a:lnTo>
                    <a:pt x="11379200" y="688848"/>
                  </a:lnTo>
                  <a:cubicBezTo>
                    <a:pt x="11379200" y="764921"/>
                    <a:pt x="11314049" y="826643"/>
                    <a:pt x="11233658" y="826643"/>
                  </a:cubicBezTo>
                  <a:lnTo>
                    <a:pt x="145542" y="826643"/>
                  </a:lnTo>
                  <a:cubicBezTo>
                    <a:pt x="65151" y="826516"/>
                    <a:pt x="0" y="764921"/>
                    <a:pt x="0" y="688848"/>
                  </a:cubicBezTo>
                  <a:close/>
                </a:path>
              </a:pathLst>
            </a:custGeom>
            <a:solidFill>
              <a:srgbClr val="70C573"/>
            </a:solidFill>
          </p:spPr>
        </p:sp>
        <p:sp>
          <p:nvSpPr>
            <p:cNvPr name="Freeform 33" id="33"/>
            <p:cNvSpPr/>
            <p:nvPr/>
          </p:nvSpPr>
          <p:spPr>
            <a:xfrm flipH="false" flipV="false" rot="0">
              <a:off x="0" y="0"/>
              <a:ext cx="11430000" cy="877443"/>
            </a:xfrm>
            <a:custGeom>
              <a:avLst/>
              <a:gdLst/>
              <a:ahLst/>
              <a:cxnLst/>
              <a:rect r="r" b="b" t="t" l="l"/>
              <a:pathLst>
                <a:path h="877443" w="11430000">
                  <a:moveTo>
                    <a:pt x="0" y="163195"/>
                  </a:moveTo>
                  <a:cubicBezTo>
                    <a:pt x="0" y="71755"/>
                    <a:pt x="77851" y="0"/>
                    <a:pt x="170942" y="0"/>
                  </a:cubicBezTo>
                  <a:lnTo>
                    <a:pt x="11259058" y="0"/>
                  </a:lnTo>
                  <a:lnTo>
                    <a:pt x="11259058" y="25400"/>
                  </a:lnTo>
                  <a:lnTo>
                    <a:pt x="11259058" y="0"/>
                  </a:lnTo>
                  <a:cubicBezTo>
                    <a:pt x="11352149" y="0"/>
                    <a:pt x="11430000" y="71755"/>
                    <a:pt x="11430000" y="163195"/>
                  </a:cubicBezTo>
                  <a:lnTo>
                    <a:pt x="11404600" y="163195"/>
                  </a:lnTo>
                  <a:lnTo>
                    <a:pt x="11430000" y="163195"/>
                  </a:lnTo>
                  <a:lnTo>
                    <a:pt x="11430000" y="714248"/>
                  </a:lnTo>
                  <a:lnTo>
                    <a:pt x="11404600" y="714248"/>
                  </a:lnTo>
                  <a:lnTo>
                    <a:pt x="11430000" y="714248"/>
                  </a:lnTo>
                  <a:cubicBezTo>
                    <a:pt x="11430000" y="805688"/>
                    <a:pt x="11352149" y="877443"/>
                    <a:pt x="11259058" y="877443"/>
                  </a:cubicBezTo>
                  <a:lnTo>
                    <a:pt x="11259058" y="852043"/>
                  </a:lnTo>
                  <a:lnTo>
                    <a:pt x="11259058" y="877443"/>
                  </a:lnTo>
                  <a:lnTo>
                    <a:pt x="170942" y="877443"/>
                  </a:lnTo>
                  <a:lnTo>
                    <a:pt x="170942" y="852043"/>
                  </a:lnTo>
                  <a:lnTo>
                    <a:pt x="170942" y="877443"/>
                  </a:lnTo>
                  <a:cubicBezTo>
                    <a:pt x="77851" y="877316"/>
                    <a:pt x="0" y="805561"/>
                    <a:pt x="0" y="714248"/>
                  </a:cubicBezTo>
                  <a:lnTo>
                    <a:pt x="0" y="163195"/>
                  </a:lnTo>
                  <a:lnTo>
                    <a:pt x="25400" y="163195"/>
                  </a:lnTo>
                  <a:lnTo>
                    <a:pt x="0" y="163195"/>
                  </a:lnTo>
                  <a:moveTo>
                    <a:pt x="50800" y="163195"/>
                  </a:moveTo>
                  <a:lnTo>
                    <a:pt x="50800" y="714248"/>
                  </a:lnTo>
                  <a:lnTo>
                    <a:pt x="25400" y="714248"/>
                  </a:lnTo>
                  <a:lnTo>
                    <a:pt x="50800" y="714248"/>
                  </a:lnTo>
                  <a:cubicBezTo>
                    <a:pt x="50800" y="774954"/>
                    <a:pt x="103251" y="826643"/>
                    <a:pt x="170942" y="826643"/>
                  </a:cubicBezTo>
                  <a:lnTo>
                    <a:pt x="11259058" y="826643"/>
                  </a:lnTo>
                  <a:cubicBezTo>
                    <a:pt x="11326749" y="826643"/>
                    <a:pt x="11379200" y="775081"/>
                    <a:pt x="11379200" y="714248"/>
                  </a:cubicBezTo>
                  <a:lnTo>
                    <a:pt x="11379200" y="163195"/>
                  </a:lnTo>
                  <a:cubicBezTo>
                    <a:pt x="11379200" y="102362"/>
                    <a:pt x="11326749" y="50800"/>
                    <a:pt x="11259058" y="50800"/>
                  </a:cubicBezTo>
                  <a:lnTo>
                    <a:pt x="170942" y="50800"/>
                  </a:lnTo>
                  <a:lnTo>
                    <a:pt x="170942" y="25400"/>
                  </a:lnTo>
                  <a:lnTo>
                    <a:pt x="170942" y="50800"/>
                  </a:lnTo>
                  <a:cubicBezTo>
                    <a:pt x="103251" y="50800"/>
                    <a:pt x="50800" y="102362"/>
                    <a:pt x="50800" y="163195"/>
                  </a:cubicBezTo>
                  <a:close/>
                </a:path>
              </a:pathLst>
            </a:custGeom>
            <a:solidFill>
              <a:srgbClr val="F2F2F2"/>
            </a:solidFill>
          </p:spPr>
        </p:sp>
      </p:grpSp>
      <p:grpSp>
        <p:nvGrpSpPr>
          <p:cNvPr name="Group 34" id="34"/>
          <p:cNvGrpSpPr/>
          <p:nvPr/>
        </p:nvGrpSpPr>
        <p:grpSpPr>
          <a:xfrm rot="0">
            <a:off x="4272726" y="5815324"/>
            <a:ext cx="8511975" cy="597495"/>
            <a:chOff x="0" y="0"/>
            <a:chExt cx="11349300" cy="796660"/>
          </a:xfrm>
        </p:grpSpPr>
        <p:sp>
          <p:nvSpPr>
            <p:cNvPr name="Freeform 35" id="35"/>
            <p:cNvSpPr/>
            <p:nvPr/>
          </p:nvSpPr>
          <p:spPr>
            <a:xfrm flipH="false" flipV="false" rot="0">
              <a:off x="0" y="0"/>
              <a:ext cx="11349300" cy="796660"/>
            </a:xfrm>
            <a:custGeom>
              <a:avLst/>
              <a:gdLst/>
              <a:ahLst/>
              <a:cxnLst/>
              <a:rect r="r" b="b" t="t" l="l"/>
              <a:pathLst>
                <a:path h="796660" w="11349300">
                  <a:moveTo>
                    <a:pt x="0" y="0"/>
                  </a:moveTo>
                  <a:lnTo>
                    <a:pt x="11349300" y="0"/>
                  </a:lnTo>
                  <a:lnTo>
                    <a:pt x="11349300" y="796660"/>
                  </a:lnTo>
                  <a:lnTo>
                    <a:pt x="0" y="796660"/>
                  </a:lnTo>
                  <a:close/>
                </a:path>
              </a:pathLst>
            </a:custGeom>
            <a:solidFill>
              <a:srgbClr val="000000">
                <a:alpha val="0"/>
              </a:srgbClr>
            </a:solidFill>
          </p:spPr>
        </p:sp>
        <p:sp>
          <p:nvSpPr>
            <p:cNvPr name="TextBox 36" id="36"/>
            <p:cNvSpPr txBox="true"/>
            <p:nvPr/>
          </p:nvSpPr>
          <p:spPr>
            <a:xfrm>
              <a:off x="0" y="-19050"/>
              <a:ext cx="11349300" cy="815710"/>
            </a:xfrm>
            <a:prstGeom prst="rect">
              <a:avLst/>
            </a:prstGeom>
          </p:spPr>
          <p:txBody>
            <a:bodyPr anchor="ctr" rtlCol="false" tIns="0" lIns="0" bIns="0" rIns="0"/>
            <a:lstStyle/>
            <a:p>
              <a:pPr algn="l" marL="0" indent="0" lvl="0">
                <a:lnSpc>
                  <a:spcPts val="2268"/>
                </a:lnSpc>
              </a:pPr>
              <a:r>
                <a:rPr lang="en-US" b="true" sz="2100">
                  <a:solidFill>
                    <a:srgbClr val="F2F2F2"/>
                  </a:solidFill>
                  <a:latin typeface="Arial Bold"/>
                  <a:ea typeface="Arial Bold"/>
                  <a:cs typeface="Arial Bold"/>
                  <a:sym typeface="Arial Bold"/>
                </a:rPr>
                <a:t>Aplicații mobile:</a:t>
              </a:r>
            </a:p>
          </p:txBody>
        </p:sp>
      </p:grpSp>
      <p:grpSp>
        <p:nvGrpSpPr>
          <p:cNvPr name="Group 37" id="37"/>
          <p:cNvGrpSpPr/>
          <p:nvPr/>
        </p:nvGrpSpPr>
        <p:grpSpPr>
          <a:xfrm rot="0">
            <a:off x="3632864" y="8039832"/>
            <a:ext cx="12230100" cy="1559550"/>
            <a:chOff x="0" y="0"/>
            <a:chExt cx="16306800" cy="2079400"/>
          </a:xfrm>
        </p:grpSpPr>
        <p:sp>
          <p:nvSpPr>
            <p:cNvPr name="Freeform 38" id="38"/>
            <p:cNvSpPr/>
            <p:nvPr/>
          </p:nvSpPr>
          <p:spPr>
            <a:xfrm flipH="false" flipV="false" rot="0">
              <a:off x="25400" y="25400"/>
              <a:ext cx="16256000" cy="2028571"/>
            </a:xfrm>
            <a:custGeom>
              <a:avLst/>
              <a:gdLst/>
              <a:ahLst/>
              <a:cxnLst/>
              <a:rect r="r" b="b" t="t" l="l"/>
              <a:pathLst>
                <a:path h="2028571" w="16256000">
                  <a:moveTo>
                    <a:pt x="0" y="0"/>
                  </a:moveTo>
                  <a:lnTo>
                    <a:pt x="16256000" y="0"/>
                  </a:lnTo>
                  <a:lnTo>
                    <a:pt x="16256000" y="2028571"/>
                  </a:lnTo>
                  <a:lnTo>
                    <a:pt x="0" y="2028571"/>
                  </a:lnTo>
                  <a:close/>
                </a:path>
              </a:pathLst>
            </a:custGeom>
            <a:solidFill>
              <a:srgbClr val="F2F2F2">
                <a:alpha val="80784"/>
              </a:srgbClr>
            </a:solidFill>
          </p:spPr>
        </p:sp>
        <p:sp>
          <p:nvSpPr>
            <p:cNvPr name="Freeform 39" id="39"/>
            <p:cNvSpPr/>
            <p:nvPr/>
          </p:nvSpPr>
          <p:spPr>
            <a:xfrm flipH="false" flipV="false" rot="0">
              <a:off x="0" y="0"/>
              <a:ext cx="16306800" cy="2079371"/>
            </a:xfrm>
            <a:custGeom>
              <a:avLst/>
              <a:gdLst/>
              <a:ahLst/>
              <a:cxnLst/>
              <a:rect r="r" b="b" t="t" l="l"/>
              <a:pathLst>
                <a:path h="2079371" w="16306800">
                  <a:moveTo>
                    <a:pt x="25400" y="0"/>
                  </a:moveTo>
                  <a:lnTo>
                    <a:pt x="16281400" y="0"/>
                  </a:lnTo>
                  <a:cubicBezTo>
                    <a:pt x="16295370" y="0"/>
                    <a:pt x="16306800" y="11430"/>
                    <a:pt x="16306800" y="25400"/>
                  </a:cubicBezTo>
                  <a:lnTo>
                    <a:pt x="16306800" y="2053971"/>
                  </a:lnTo>
                  <a:cubicBezTo>
                    <a:pt x="16306800" y="2067941"/>
                    <a:pt x="16295370" y="2079371"/>
                    <a:pt x="16281400" y="2079371"/>
                  </a:cubicBezTo>
                  <a:lnTo>
                    <a:pt x="25400" y="2079371"/>
                  </a:lnTo>
                  <a:cubicBezTo>
                    <a:pt x="11430" y="2079371"/>
                    <a:pt x="0" y="2067941"/>
                    <a:pt x="0" y="2053971"/>
                  </a:cubicBezTo>
                  <a:lnTo>
                    <a:pt x="0" y="25400"/>
                  </a:lnTo>
                  <a:cubicBezTo>
                    <a:pt x="0" y="11430"/>
                    <a:pt x="11430" y="0"/>
                    <a:pt x="25400" y="0"/>
                  </a:cubicBezTo>
                  <a:moveTo>
                    <a:pt x="25400" y="50800"/>
                  </a:moveTo>
                  <a:lnTo>
                    <a:pt x="25400" y="25400"/>
                  </a:lnTo>
                  <a:lnTo>
                    <a:pt x="50800" y="25400"/>
                  </a:lnTo>
                  <a:lnTo>
                    <a:pt x="50800" y="2053971"/>
                  </a:lnTo>
                  <a:lnTo>
                    <a:pt x="25400" y="2053971"/>
                  </a:lnTo>
                  <a:lnTo>
                    <a:pt x="25400" y="2028571"/>
                  </a:lnTo>
                  <a:lnTo>
                    <a:pt x="16281400" y="2028571"/>
                  </a:lnTo>
                  <a:lnTo>
                    <a:pt x="16281400" y="2053971"/>
                  </a:lnTo>
                  <a:lnTo>
                    <a:pt x="16256000" y="2053971"/>
                  </a:lnTo>
                  <a:lnTo>
                    <a:pt x="16256000" y="25400"/>
                  </a:lnTo>
                  <a:lnTo>
                    <a:pt x="16281400" y="25400"/>
                  </a:lnTo>
                  <a:lnTo>
                    <a:pt x="16281400" y="50800"/>
                  </a:lnTo>
                  <a:lnTo>
                    <a:pt x="25400" y="50800"/>
                  </a:lnTo>
                  <a:close/>
                </a:path>
              </a:pathLst>
            </a:custGeom>
            <a:solidFill>
              <a:srgbClr val="70C573"/>
            </a:solidFill>
          </p:spPr>
        </p:sp>
      </p:grpSp>
      <p:sp>
        <p:nvSpPr>
          <p:cNvPr name="TextBox 40" id="40"/>
          <p:cNvSpPr txBox="true"/>
          <p:nvPr/>
        </p:nvSpPr>
        <p:spPr>
          <a:xfrm rot="0">
            <a:off x="4088747" y="8302849"/>
            <a:ext cx="11143393" cy="932012"/>
          </a:xfrm>
          <a:prstGeom prst="rect">
            <a:avLst/>
          </a:prstGeom>
        </p:spPr>
        <p:txBody>
          <a:bodyPr anchor="t" rtlCol="false" tIns="0" lIns="0" bIns="0" rIns="0">
            <a:spAutoFit/>
          </a:bodyPr>
          <a:lstStyle/>
          <a:p>
            <a:pPr algn="l" marL="386109" indent="-128703" lvl="2">
              <a:lnSpc>
                <a:spcPts val="2304"/>
              </a:lnSpc>
              <a:buFont typeface="Arial"/>
              <a:buChar char="⚬"/>
            </a:pPr>
            <a:r>
              <a:rPr lang="en-US" sz="2133">
                <a:solidFill>
                  <a:srgbClr val="000000"/>
                </a:solidFill>
                <a:latin typeface="Arial"/>
                <a:ea typeface="Arial"/>
                <a:cs typeface="Arial"/>
                <a:sym typeface="Arial"/>
              </a:rPr>
              <a:t>Urmărește comportamentul vizitatorilor pentru a îmbunătăți infrastructura și marketingul.</a:t>
            </a:r>
          </a:p>
          <a:p>
            <a:pPr algn="l" marL="386109" indent="-128703" lvl="2">
              <a:lnSpc>
                <a:spcPts val="2304"/>
              </a:lnSpc>
              <a:buFont typeface="Arial"/>
              <a:buChar char="⚬"/>
            </a:pPr>
            <a:r>
              <a:rPr lang="en-US" sz="2133">
                <a:solidFill>
                  <a:srgbClr val="000000"/>
                </a:solidFill>
                <a:latin typeface="Arial"/>
                <a:ea typeface="Arial"/>
                <a:cs typeface="Arial"/>
                <a:sym typeface="Arial"/>
              </a:rPr>
              <a:t>Ajută la identificarea orelor de vârf și la îmbunătățirea controlului mulțimii.</a:t>
            </a:r>
          </a:p>
          <a:p>
            <a:pPr algn="l" marL="386109" indent="-128703" lvl="2">
              <a:lnSpc>
                <a:spcPts val="2304"/>
              </a:lnSpc>
              <a:buFont typeface="Arial"/>
              <a:buChar char="⚬"/>
            </a:pPr>
            <a:r>
              <a:rPr lang="en-US" sz="2133">
                <a:solidFill>
                  <a:srgbClr val="000000"/>
                </a:solidFill>
                <a:latin typeface="Arial"/>
                <a:ea typeface="Arial"/>
                <a:cs typeface="Arial"/>
                <a:sym typeface="Arial"/>
              </a:rPr>
              <a:t>Permite o mai bună planificare a dezvoltării turismului în viitor.</a:t>
            </a:r>
          </a:p>
        </p:txBody>
      </p:sp>
      <p:grpSp>
        <p:nvGrpSpPr>
          <p:cNvPr name="Group 41" id="41"/>
          <p:cNvGrpSpPr/>
          <p:nvPr/>
        </p:nvGrpSpPr>
        <p:grpSpPr>
          <a:xfrm rot="0">
            <a:off x="4242464" y="7729872"/>
            <a:ext cx="8572500" cy="658020"/>
            <a:chOff x="0" y="0"/>
            <a:chExt cx="11430000" cy="877360"/>
          </a:xfrm>
        </p:grpSpPr>
        <p:sp>
          <p:nvSpPr>
            <p:cNvPr name="Freeform 42" id="42"/>
            <p:cNvSpPr/>
            <p:nvPr/>
          </p:nvSpPr>
          <p:spPr>
            <a:xfrm flipH="false" flipV="false" rot="0">
              <a:off x="25400" y="25400"/>
              <a:ext cx="11379200" cy="826643"/>
            </a:xfrm>
            <a:custGeom>
              <a:avLst/>
              <a:gdLst/>
              <a:ahLst/>
              <a:cxnLst/>
              <a:rect r="r" b="b" t="t" l="l"/>
              <a:pathLst>
                <a:path h="826643" w="11379200">
                  <a:moveTo>
                    <a:pt x="0" y="137795"/>
                  </a:moveTo>
                  <a:cubicBezTo>
                    <a:pt x="0" y="61722"/>
                    <a:pt x="65151" y="0"/>
                    <a:pt x="145542" y="0"/>
                  </a:cubicBezTo>
                  <a:lnTo>
                    <a:pt x="11233658" y="0"/>
                  </a:lnTo>
                  <a:cubicBezTo>
                    <a:pt x="11314049" y="0"/>
                    <a:pt x="11379200" y="61722"/>
                    <a:pt x="11379200" y="137795"/>
                  </a:cubicBezTo>
                  <a:lnTo>
                    <a:pt x="11379200" y="688848"/>
                  </a:lnTo>
                  <a:cubicBezTo>
                    <a:pt x="11379200" y="764921"/>
                    <a:pt x="11314049" y="826643"/>
                    <a:pt x="11233658" y="826643"/>
                  </a:cubicBezTo>
                  <a:lnTo>
                    <a:pt x="145542" y="826643"/>
                  </a:lnTo>
                  <a:cubicBezTo>
                    <a:pt x="65151" y="826516"/>
                    <a:pt x="0" y="764921"/>
                    <a:pt x="0" y="688848"/>
                  </a:cubicBezTo>
                  <a:close/>
                </a:path>
              </a:pathLst>
            </a:custGeom>
            <a:solidFill>
              <a:srgbClr val="70C573"/>
            </a:solidFill>
          </p:spPr>
        </p:sp>
        <p:sp>
          <p:nvSpPr>
            <p:cNvPr name="Freeform 43" id="43"/>
            <p:cNvSpPr/>
            <p:nvPr/>
          </p:nvSpPr>
          <p:spPr>
            <a:xfrm flipH="false" flipV="false" rot="0">
              <a:off x="0" y="0"/>
              <a:ext cx="11430000" cy="877443"/>
            </a:xfrm>
            <a:custGeom>
              <a:avLst/>
              <a:gdLst/>
              <a:ahLst/>
              <a:cxnLst/>
              <a:rect r="r" b="b" t="t" l="l"/>
              <a:pathLst>
                <a:path h="877443" w="11430000">
                  <a:moveTo>
                    <a:pt x="0" y="163195"/>
                  </a:moveTo>
                  <a:cubicBezTo>
                    <a:pt x="0" y="71755"/>
                    <a:pt x="77851" y="0"/>
                    <a:pt x="170942" y="0"/>
                  </a:cubicBezTo>
                  <a:lnTo>
                    <a:pt x="11259058" y="0"/>
                  </a:lnTo>
                  <a:lnTo>
                    <a:pt x="11259058" y="25400"/>
                  </a:lnTo>
                  <a:lnTo>
                    <a:pt x="11259058" y="0"/>
                  </a:lnTo>
                  <a:cubicBezTo>
                    <a:pt x="11352149" y="0"/>
                    <a:pt x="11430000" y="71755"/>
                    <a:pt x="11430000" y="163195"/>
                  </a:cubicBezTo>
                  <a:lnTo>
                    <a:pt x="11404600" y="163195"/>
                  </a:lnTo>
                  <a:lnTo>
                    <a:pt x="11430000" y="163195"/>
                  </a:lnTo>
                  <a:lnTo>
                    <a:pt x="11430000" y="714248"/>
                  </a:lnTo>
                  <a:lnTo>
                    <a:pt x="11404600" y="714248"/>
                  </a:lnTo>
                  <a:lnTo>
                    <a:pt x="11430000" y="714248"/>
                  </a:lnTo>
                  <a:cubicBezTo>
                    <a:pt x="11430000" y="805688"/>
                    <a:pt x="11352149" y="877443"/>
                    <a:pt x="11259058" y="877443"/>
                  </a:cubicBezTo>
                  <a:lnTo>
                    <a:pt x="11259058" y="852043"/>
                  </a:lnTo>
                  <a:lnTo>
                    <a:pt x="11259058" y="877443"/>
                  </a:lnTo>
                  <a:lnTo>
                    <a:pt x="170942" y="877443"/>
                  </a:lnTo>
                  <a:lnTo>
                    <a:pt x="170942" y="852043"/>
                  </a:lnTo>
                  <a:lnTo>
                    <a:pt x="170942" y="877443"/>
                  </a:lnTo>
                  <a:cubicBezTo>
                    <a:pt x="77851" y="877316"/>
                    <a:pt x="0" y="805561"/>
                    <a:pt x="0" y="714248"/>
                  </a:cubicBezTo>
                  <a:lnTo>
                    <a:pt x="0" y="163195"/>
                  </a:lnTo>
                  <a:lnTo>
                    <a:pt x="25400" y="163195"/>
                  </a:lnTo>
                  <a:lnTo>
                    <a:pt x="0" y="163195"/>
                  </a:lnTo>
                  <a:moveTo>
                    <a:pt x="50800" y="163195"/>
                  </a:moveTo>
                  <a:lnTo>
                    <a:pt x="50800" y="714248"/>
                  </a:lnTo>
                  <a:lnTo>
                    <a:pt x="25400" y="714248"/>
                  </a:lnTo>
                  <a:lnTo>
                    <a:pt x="50800" y="714248"/>
                  </a:lnTo>
                  <a:cubicBezTo>
                    <a:pt x="50800" y="774954"/>
                    <a:pt x="103251" y="826643"/>
                    <a:pt x="170942" y="826643"/>
                  </a:cubicBezTo>
                  <a:lnTo>
                    <a:pt x="11259058" y="826643"/>
                  </a:lnTo>
                  <a:cubicBezTo>
                    <a:pt x="11326749" y="826643"/>
                    <a:pt x="11379200" y="775081"/>
                    <a:pt x="11379200" y="714248"/>
                  </a:cubicBezTo>
                  <a:lnTo>
                    <a:pt x="11379200" y="163195"/>
                  </a:lnTo>
                  <a:cubicBezTo>
                    <a:pt x="11379200" y="102362"/>
                    <a:pt x="11326749" y="50800"/>
                    <a:pt x="11259058" y="50800"/>
                  </a:cubicBezTo>
                  <a:lnTo>
                    <a:pt x="170942" y="50800"/>
                  </a:lnTo>
                  <a:lnTo>
                    <a:pt x="170942" y="25400"/>
                  </a:lnTo>
                  <a:lnTo>
                    <a:pt x="170942" y="50800"/>
                  </a:lnTo>
                  <a:cubicBezTo>
                    <a:pt x="103251" y="50800"/>
                    <a:pt x="50800" y="102362"/>
                    <a:pt x="50800" y="163195"/>
                  </a:cubicBezTo>
                  <a:close/>
                </a:path>
              </a:pathLst>
            </a:custGeom>
            <a:solidFill>
              <a:srgbClr val="F2F2F2"/>
            </a:solidFill>
          </p:spPr>
        </p:sp>
      </p:grpSp>
      <p:grpSp>
        <p:nvGrpSpPr>
          <p:cNvPr name="Group 44" id="44"/>
          <p:cNvGrpSpPr/>
          <p:nvPr/>
        </p:nvGrpSpPr>
        <p:grpSpPr>
          <a:xfrm rot="0">
            <a:off x="4272726" y="7760135"/>
            <a:ext cx="8511975" cy="597495"/>
            <a:chOff x="0" y="0"/>
            <a:chExt cx="11349300" cy="796660"/>
          </a:xfrm>
        </p:grpSpPr>
        <p:sp>
          <p:nvSpPr>
            <p:cNvPr name="Freeform 45" id="45"/>
            <p:cNvSpPr/>
            <p:nvPr/>
          </p:nvSpPr>
          <p:spPr>
            <a:xfrm flipH="false" flipV="false" rot="0">
              <a:off x="0" y="0"/>
              <a:ext cx="11349300" cy="796660"/>
            </a:xfrm>
            <a:custGeom>
              <a:avLst/>
              <a:gdLst/>
              <a:ahLst/>
              <a:cxnLst/>
              <a:rect r="r" b="b" t="t" l="l"/>
              <a:pathLst>
                <a:path h="796660" w="11349300">
                  <a:moveTo>
                    <a:pt x="0" y="0"/>
                  </a:moveTo>
                  <a:lnTo>
                    <a:pt x="11349300" y="0"/>
                  </a:lnTo>
                  <a:lnTo>
                    <a:pt x="11349300" y="796660"/>
                  </a:lnTo>
                  <a:lnTo>
                    <a:pt x="0" y="796660"/>
                  </a:lnTo>
                  <a:close/>
                </a:path>
              </a:pathLst>
            </a:custGeom>
            <a:solidFill>
              <a:srgbClr val="000000">
                <a:alpha val="0"/>
              </a:srgbClr>
            </a:solidFill>
          </p:spPr>
        </p:sp>
        <p:sp>
          <p:nvSpPr>
            <p:cNvPr name="TextBox 46" id="46"/>
            <p:cNvSpPr txBox="true"/>
            <p:nvPr/>
          </p:nvSpPr>
          <p:spPr>
            <a:xfrm>
              <a:off x="0" y="-19050"/>
              <a:ext cx="11349300" cy="815710"/>
            </a:xfrm>
            <a:prstGeom prst="rect">
              <a:avLst/>
            </a:prstGeom>
          </p:spPr>
          <p:txBody>
            <a:bodyPr anchor="ctr" rtlCol="false" tIns="0" lIns="0" bIns="0" rIns="0"/>
            <a:lstStyle/>
            <a:p>
              <a:pPr algn="l" marL="0" indent="0" lvl="0">
                <a:lnSpc>
                  <a:spcPts val="2268"/>
                </a:lnSpc>
              </a:pPr>
              <a:r>
                <a:rPr lang="en-US" b="true" sz="2100">
                  <a:solidFill>
                    <a:srgbClr val="F2F2F2"/>
                  </a:solidFill>
                  <a:latin typeface="Arial Bold"/>
                  <a:ea typeface="Arial Bold"/>
                  <a:cs typeface="Arial Bold"/>
                  <a:sym typeface="Arial Bold"/>
                </a:rPr>
                <a:t>Date voluminoase (Big Data):</a:t>
              </a:r>
            </a:p>
          </p:txBody>
        </p:sp>
      </p:grpSp>
    </p:spTree>
  </p:cSld>
  <p:clrMapOvr>
    <a:masterClrMapping/>
  </p:clrMapOvr>
</p:sld>
</file>

<file path=ppt/slides/slide6.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Asigurarea viitorului turismului</a:t>
              </a:r>
            </a:p>
          </p:txBody>
        </p:sp>
      </p:grpSp>
      <p:grpSp>
        <p:nvGrpSpPr>
          <p:cNvPr name="Group 7" id="7"/>
          <p:cNvGrpSpPr/>
          <p:nvPr/>
        </p:nvGrpSpPr>
        <p:grpSpPr>
          <a:xfrm rot="0">
            <a:off x="3979390" y="2575352"/>
            <a:ext cx="5413929" cy="5414308"/>
            <a:chOff x="0" y="0"/>
            <a:chExt cx="7218572" cy="7219078"/>
          </a:xfrm>
        </p:grpSpPr>
        <p:sp>
          <p:nvSpPr>
            <p:cNvPr name="Freeform 8" id="8"/>
            <p:cNvSpPr/>
            <p:nvPr/>
          </p:nvSpPr>
          <p:spPr>
            <a:xfrm flipH="false" flipV="false" rot="0">
              <a:off x="25400" y="25400"/>
              <a:ext cx="7167880" cy="7168261"/>
            </a:xfrm>
            <a:custGeom>
              <a:avLst/>
              <a:gdLst/>
              <a:ahLst/>
              <a:cxnLst/>
              <a:rect r="r" b="b" t="t" l="l"/>
              <a:pathLst>
                <a:path h="7168261" w="7167880">
                  <a:moveTo>
                    <a:pt x="0" y="3584194"/>
                  </a:moveTo>
                  <a:cubicBezTo>
                    <a:pt x="0" y="1604645"/>
                    <a:pt x="1604518" y="0"/>
                    <a:pt x="3583940" y="0"/>
                  </a:cubicBezTo>
                  <a:cubicBezTo>
                    <a:pt x="5563362" y="0"/>
                    <a:pt x="7167880" y="1604645"/>
                    <a:pt x="7167880" y="3584194"/>
                  </a:cubicBezTo>
                  <a:cubicBezTo>
                    <a:pt x="7167880" y="5563743"/>
                    <a:pt x="5563235" y="7168261"/>
                    <a:pt x="3583940" y="7168261"/>
                  </a:cubicBezTo>
                  <a:cubicBezTo>
                    <a:pt x="1604645" y="7168261"/>
                    <a:pt x="0" y="5563616"/>
                    <a:pt x="0" y="3584194"/>
                  </a:cubicBezTo>
                  <a:close/>
                </a:path>
              </a:pathLst>
            </a:custGeom>
            <a:solidFill>
              <a:srgbClr val="70C573">
                <a:alpha val="24706"/>
              </a:srgbClr>
            </a:solidFill>
          </p:spPr>
        </p:sp>
        <p:sp>
          <p:nvSpPr>
            <p:cNvPr name="Freeform 9" id="9"/>
            <p:cNvSpPr/>
            <p:nvPr/>
          </p:nvSpPr>
          <p:spPr>
            <a:xfrm flipH="false" flipV="false" rot="0">
              <a:off x="0" y="0"/>
              <a:ext cx="7218680" cy="7219061"/>
            </a:xfrm>
            <a:custGeom>
              <a:avLst/>
              <a:gdLst/>
              <a:ahLst/>
              <a:cxnLst/>
              <a:rect r="r" b="b" t="t" l="l"/>
              <a:pathLst>
                <a:path h="7219061" w="7218680">
                  <a:moveTo>
                    <a:pt x="0" y="3609594"/>
                  </a:moveTo>
                  <a:cubicBezTo>
                    <a:pt x="0" y="1616075"/>
                    <a:pt x="1615948" y="0"/>
                    <a:pt x="3609340" y="0"/>
                  </a:cubicBezTo>
                  <a:lnTo>
                    <a:pt x="3609340" y="25400"/>
                  </a:lnTo>
                  <a:lnTo>
                    <a:pt x="3609340" y="0"/>
                  </a:lnTo>
                  <a:cubicBezTo>
                    <a:pt x="5602732" y="0"/>
                    <a:pt x="7218680" y="1616075"/>
                    <a:pt x="7218680" y="3609594"/>
                  </a:cubicBezTo>
                  <a:cubicBezTo>
                    <a:pt x="7218680" y="5603113"/>
                    <a:pt x="5602605" y="7219061"/>
                    <a:pt x="3609340" y="7219061"/>
                  </a:cubicBezTo>
                  <a:lnTo>
                    <a:pt x="3609340" y="7193661"/>
                  </a:lnTo>
                  <a:lnTo>
                    <a:pt x="3609340" y="7219061"/>
                  </a:lnTo>
                  <a:cubicBezTo>
                    <a:pt x="1615948" y="7219061"/>
                    <a:pt x="0" y="5602986"/>
                    <a:pt x="0" y="3609594"/>
                  </a:cubicBezTo>
                  <a:lnTo>
                    <a:pt x="25400" y="3609594"/>
                  </a:lnTo>
                  <a:lnTo>
                    <a:pt x="46736" y="3623310"/>
                  </a:lnTo>
                  <a:cubicBezTo>
                    <a:pt x="40640" y="3632835"/>
                    <a:pt x="29083" y="3637153"/>
                    <a:pt x="18161" y="3633978"/>
                  </a:cubicBezTo>
                  <a:cubicBezTo>
                    <a:pt x="7239" y="3630803"/>
                    <a:pt x="0" y="3620770"/>
                    <a:pt x="0" y="3609594"/>
                  </a:cubicBezTo>
                  <a:moveTo>
                    <a:pt x="50800" y="3609594"/>
                  </a:moveTo>
                  <a:lnTo>
                    <a:pt x="25400" y="3609594"/>
                  </a:lnTo>
                  <a:lnTo>
                    <a:pt x="4064" y="3595878"/>
                  </a:lnTo>
                  <a:cubicBezTo>
                    <a:pt x="10160" y="3586353"/>
                    <a:pt x="21717" y="3582035"/>
                    <a:pt x="32639" y="3585210"/>
                  </a:cubicBezTo>
                  <a:cubicBezTo>
                    <a:pt x="43561" y="3588385"/>
                    <a:pt x="50800" y="3598291"/>
                    <a:pt x="50800" y="3609594"/>
                  </a:cubicBezTo>
                  <a:cubicBezTo>
                    <a:pt x="50800" y="5574919"/>
                    <a:pt x="1644015" y="7168261"/>
                    <a:pt x="3609340" y="7168261"/>
                  </a:cubicBezTo>
                  <a:cubicBezTo>
                    <a:pt x="5574666" y="7168261"/>
                    <a:pt x="7167880" y="5574919"/>
                    <a:pt x="7167880" y="3609467"/>
                  </a:cubicBezTo>
                  <a:lnTo>
                    <a:pt x="7193280" y="3609467"/>
                  </a:lnTo>
                  <a:lnTo>
                    <a:pt x="7167880" y="3609467"/>
                  </a:lnTo>
                  <a:cubicBezTo>
                    <a:pt x="7167753" y="1644142"/>
                    <a:pt x="5574538" y="50800"/>
                    <a:pt x="3609340" y="50800"/>
                  </a:cubicBezTo>
                  <a:lnTo>
                    <a:pt x="3609340" y="25400"/>
                  </a:lnTo>
                  <a:lnTo>
                    <a:pt x="3609340" y="50800"/>
                  </a:lnTo>
                  <a:cubicBezTo>
                    <a:pt x="1644015" y="50800"/>
                    <a:pt x="50800" y="1644142"/>
                    <a:pt x="50800" y="3609594"/>
                  </a:cubicBezTo>
                  <a:close/>
                </a:path>
              </a:pathLst>
            </a:custGeom>
            <a:solidFill>
              <a:srgbClr val="F2F2F2"/>
            </a:solidFill>
          </p:spPr>
        </p:sp>
      </p:grpSp>
      <p:sp>
        <p:nvSpPr>
          <p:cNvPr name="TextBox 10" id="10"/>
          <p:cNvSpPr txBox="true"/>
          <p:nvPr/>
        </p:nvSpPr>
        <p:spPr>
          <a:xfrm rot="0">
            <a:off x="4831432" y="3398874"/>
            <a:ext cx="3709845" cy="3072765"/>
          </a:xfrm>
          <a:prstGeom prst="rect">
            <a:avLst/>
          </a:prstGeom>
        </p:spPr>
        <p:txBody>
          <a:bodyPr anchor="t" rtlCol="false" tIns="0" lIns="0" bIns="0" rIns="0">
            <a:spAutoFit/>
          </a:bodyPr>
          <a:lstStyle/>
          <a:p>
            <a:pPr algn="l" marL="0" indent="0" lvl="0">
              <a:lnSpc>
                <a:spcPts val="2754"/>
              </a:lnSpc>
            </a:pPr>
            <a:r>
              <a:rPr lang="en-US" b="true" sz="2550">
                <a:solidFill>
                  <a:srgbClr val="2C2C2C"/>
                </a:solidFill>
                <a:latin typeface="Arial Bold"/>
                <a:ea typeface="Arial Bold"/>
                <a:cs typeface="Arial Bold"/>
                <a:sym typeface="Arial Bold"/>
              </a:rPr>
              <a:t>Blockchain</a:t>
            </a:r>
          </a:p>
          <a:p>
            <a:pPr algn="l" marL="352901" indent="-117634" lvl="2">
              <a:lnSpc>
                <a:spcPts val="2106"/>
              </a:lnSpc>
              <a:buFont typeface="Arial"/>
              <a:buChar char="⚬"/>
            </a:pPr>
            <a:r>
              <a:rPr lang="en-US" sz="1950">
                <a:solidFill>
                  <a:srgbClr val="2C2C2C"/>
                </a:solidFill>
                <a:latin typeface="Arial"/>
                <a:ea typeface="Arial"/>
                <a:cs typeface="Arial"/>
                <a:sym typeface="Arial"/>
              </a:rPr>
              <a:t>Un registru digital descentralizat și rezistent la manipulare.</a:t>
            </a:r>
          </a:p>
          <a:p>
            <a:pPr algn="l" marL="352901" indent="-117634" lvl="2">
              <a:lnSpc>
                <a:spcPts val="2106"/>
              </a:lnSpc>
              <a:buFont typeface="Arial"/>
              <a:buChar char="⚬"/>
            </a:pPr>
            <a:r>
              <a:rPr lang="en-US" sz="1950">
                <a:solidFill>
                  <a:srgbClr val="2C2C2C"/>
                </a:solidFill>
                <a:latin typeface="Arial"/>
                <a:ea typeface="Arial"/>
                <a:cs typeface="Arial"/>
                <a:sym typeface="Arial"/>
              </a:rPr>
              <a:t>Permite plăți securizate, confirmări de rezervări și gestionarea identității digitale.</a:t>
            </a:r>
          </a:p>
          <a:p>
            <a:pPr algn="l" marL="352901" indent="-117634" lvl="2">
              <a:lnSpc>
                <a:spcPts val="2106"/>
              </a:lnSpc>
              <a:buFont typeface="Arial"/>
              <a:buChar char="⚬"/>
            </a:pPr>
            <a:r>
              <a:rPr lang="en-US" sz="1950">
                <a:solidFill>
                  <a:srgbClr val="2C2C2C"/>
                </a:solidFill>
                <a:latin typeface="Arial"/>
                <a:ea typeface="Arial"/>
                <a:cs typeface="Arial"/>
                <a:sym typeface="Arial"/>
              </a:rPr>
              <a:t>Reduce dependența de intermediari, diminuând costurile și sporind transparența.</a:t>
            </a:r>
          </a:p>
        </p:txBody>
      </p:sp>
      <p:grpSp>
        <p:nvGrpSpPr>
          <p:cNvPr name="Group 11" id="11"/>
          <p:cNvGrpSpPr/>
          <p:nvPr/>
        </p:nvGrpSpPr>
        <p:grpSpPr>
          <a:xfrm rot="0">
            <a:off x="8676159" y="2575352"/>
            <a:ext cx="5413929" cy="5414308"/>
            <a:chOff x="0" y="0"/>
            <a:chExt cx="7218572" cy="7219078"/>
          </a:xfrm>
        </p:grpSpPr>
        <p:sp>
          <p:nvSpPr>
            <p:cNvPr name="Freeform 12" id="12"/>
            <p:cNvSpPr/>
            <p:nvPr/>
          </p:nvSpPr>
          <p:spPr>
            <a:xfrm flipH="false" flipV="false" rot="0">
              <a:off x="25400" y="25400"/>
              <a:ext cx="7167880" cy="7168261"/>
            </a:xfrm>
            <a:custGeom>
              <a:avLst/>
              <a:gdLst/>
              <a:ahLst/>
              <a:cxnLst/>
              <a:rect r="r" b="b" t="t" l="l"/>
              <a:pathLst>
                <a:path h="7168261" w="7167880">
                  <a:moveTo>
                    <a:pt x="0" y="3584194"/>
                  </a:moveTo>
                  <a:cubicBezTo>
                    <a:pt x="0" y="1604645"/>
                    <a:pt x="1604518" y="0"/>
                    <a:pt x="3583940" y="0"/>
                  </a:cubicBezTo>
                  <a:cubicBezTo>
                    <a:pt x="5563362" y="0"/>
                    <a:pt x="7167880" y="1604645"/>
                    <a:pt x="7167880" y="3584194"/>
                  </a:cubicBezTo>
                  <a:cubicBezTo>
                    <a:pt x="7167880" y="5563743"/>
                    <a:pt x="5563235" y="7168261"/>
                    <a:pt x="3583940" y="7168261"/>
                  </a:cubicBezTo>
                  <a:cubicBezTo>
                    <a:pt x="1604645" y="7168261"/>
                    <a:pt x="0" y="5563616"/>
                    <a:pt x="0" y="3584194"/>
                  </a:cubicBezTo>
                  <a:close/>
                </a:path>
              </a:pathLst>
            </a:custGeom>
            <a:solidFill>
              <a:srgbClr val="70C573">
                <a:alpha val="24706"/>
              </a:srgbClr>
            </a:solidFill>
          </p:spPr>
        </p:sp>
        <p:sp>
          <p:nvSpPr>
            <p:cNvPr name="Freeform 13" id="13"/>
            <p:cNvSpPr/>
            <p:nvPr/>
          </p:nvSpPr>
          <p:spPr>
            <a:xfrm flipH="false" flipV="false" rot="0">
              <a:off x="0" y="0"/>
              <a:ext cx="7218680" cy="7219061"/>
            </a:xfrm>
            <a:custGeom>
              <a:avLst/>
              <a:gdLst/>
              <a:ahLst/>
              <a:cxnLst/>
              <a:rect r="r" b="b" t="t" l="l"/>
              <a:pathLst>
                <a:path h="7219061" w="7218680">
                  <a:moveTo>
                    <a:pt x="0" y="3609594"/>
                  </a:moveTo>
                  <a:cubicBezTo>
                    <a:pt x="0" y="1616075"/>
                    <a:pt x="1615948" y="0"/>
                    <a:pt x="3609340" y="0"/>
                  </a:cubicBezTo>
                  <a:lnTo>
                    <a:pt x="3609340" y="25400"/>
                  </a:lnTo>
                  <a:lnTo>
                    <a:pt x="3609340" y="0"/>
                  </a:lnTo>
                  <a:cubicBezTo>
                    <a:pt x="5602732" y="0"/>
                    <a:pt x="7218680" y="1616075"/>
                    <a:pt x="7218680" y="3609594"/>
                  </a:cubicBezTo>
                  <a:cubicBezTo>
                    <a:pt x="7218680" y="5603113"/>
                    <a:pt x="5602605" y="7219061"/>
                    <a:pt x="3609340" y="7219061"/>
                  </a:cubicBezTo>
                  <a:lnTo>
                    <a:pt x="3609340" y="7193661"/>
                  </a:lnTo>
                  <a:lnTo>
                    <a:pt x="3609340" y="7219061"/>
                  </a:lnTo>
                  <a:cubicBezTo>
                    <a:pt x="1615948" y="7219061"/>
                    <a:pt x="0" y="5602986"/>
                    <a:pt x="0" y="3609594"/>
                  </a:cubicBezTo>
                  <a:lnTo>
                    <a:pt x="25400" y="3609594"/>
                  </a:lnTo>
                  <a:lnTo>
                    <a:pt x="46736" y="3623310"/>
                  </a:lnTo>
                  <a:cubicBezTo>
                    <a:pt x="40640" y="3632835"/>
                    <a:pt x="29083" y="3637153"/>
                    <a:pt x="18161" y="3633978"/>
                  </a:cubicBezTo>
                  <a:cubicBezTo>
                    <a:pt x="7239" y="3630803"/>
                    <a:pt x="0" y="3620770"/>
                    <a:pt x="0" y="3609594"/>
                  </a:cubicBezTo>
                  <a:moveTo>
                    <a:pt x="50800" y="3609594"/>
                  </a:moveTo>
                  <a:lnTo>
                    <a:pt x="25400" y="3609594"/>
                  </a:lnTo>
                  <a:lnTo>
                    <a:pt x="4064" y="3595878"/>
                  </a:lnTo>
                  <a:cubicBezTo>
                    <a:pt x="10160" y="3586353"/>
                    <a:pt x="21717" y="3582035"/>
                    <a:pt x="32639" y="3585210"/>
                  </a:cubicBezTo>
                  <a:cubicBezTo>
                    <a:pt x="43561" y="3588385"/>
                    <a:pt x="50800" y="3598291"/>
                    <a:pt x="50800" y="3609594"/>
                  </a:cubicBezTo>
                  <a:cubicBezTo>
                    <a:pt x="50800" y="5574919"/>
                    <a:pt x="1644015" y="7168261"/>
                    <a:pt x="3609340" y="7168261"/>
                  </a:cubicBezTo>
                  <a:cubicBezTo>
                    <a:pt x="5574666" y="7168261"/>
                    <a:pt x="7167880" y="5574919"/>
                    <a:pt x="7167880" y="3609467"/>
                  </a:cubicBezTo>
                  <a:lnTo>
                    <a:pt x="7193280" y="3609467"/>
                  </a:lnTo>
                  <a:lnTo>
                    <a:pt x="7167880" y="3609467"/>
                  </a:lnTo>
                  <a:cubicBezTo>
                    <a:pt x="7167753" y="1644142"/>
                    <a:pt x="5574538" y="50800"/>
                    <a:pt x="3609340" y="50800"/>
                  </a:cubicBezTo>
                  <a:lnTo>
                    <a:pt x="3609340" y="25400"/>
                  </a:lnTo>
                  <a:lnTo>
                    <a:pt x="3609340" y="50800"/>
                  </a:lnTo>
                  <a:cubicBezTo>
                    <a:pt x="1644015" y="50800"/>
                    <a:pt x="50800" y="1644142"/>
                    <a:pt x="50800" y="3609594"/>
                  </a:cubicBezTo>
                  <a:close/>
                </a:path>
              </a:pathLst>
            </a:custGeom>
            <a:solidFill>
              <a:srgbClr val="F2F2F2"/>
            </a:solidFill>
          </p:spPr>
        </p:sp>
      </p:grpSp>
      <p:sp>
        <p:nvSpPr>
          <p:cNvPr name="TextBox 14" id="14"/>
          <p:cNvSpPr txBox="true"/>
          <p:nvPr/>
        </p:nvSpPr>
        <p:spPr>
          <a:xfrm rot="0">
            <a:off x="9528201" y="3408399"/>
            <a:ext cx="3709845" cy="3098983"/>
          </a:xfrm>
          <a:prstGeom prst="rect">
            <a:avLst/>
          </a:prstGeom>
        </p:spPr>
        <p:txBody>
          <a:bodyPr anchor="t" rtlCol="false" tIns="0" lIns="0" bIns="0" rIns="0">
            <a:spAutoFit/>
          </a:bodyPr>
          <a:lstStyle/>
          <a:p>
            <a:pPr algn="l" marL="0" indent="0" lvl="0">
              <a:lnSpc>
                <a:spcPts val="2564"/>
              </a:lnSpc>
            </a:pPr>
            <a:r>
              <a:rPr lang="en-US" b="true" sz="2374">
                <a:solidFill>
                  <a:srgbClr val="2C2C2C"/>
                </a:solidFill>
                <a:latin typeface="Arial Bold"/>
                <a:ea typeface="Arial Bold"/>
                <a:cs typeface="Arial Bold"/>
                <a:sym typeface="Arial Bold"/>
              </a:rPr>
              <a:t>Securitate cibernetică</a:t>
            </a:r>
          </a:p>
          <a:p>
            <a:pPr algn="l" marL="328639" indent="-109546" lvl="2">
              <a:lnSpc>
                <a:spcPts val="1961"/>
              </a:lnSpc>
              <a:buFont typeface="Arial"/>
              <a:buChar char="⚬"/>
            </a:pPr>
            <a:r>
              <a:rPr lang="en-US" sz="1815">
                <a:solidFill>
                  <a:srgbClr val="2C2C2C"/>
                </a:solidFill>
                <a:latin typeface="Arial"/>
                <a:ea typeface="Arial"/>
                <a:cs typeface="Arial"/>
                <a:sym typeface="Arial"/>
              </a:rPr>
              <a:t>Protejează informațiile sensibile ale călătorilor, cum ar fi detaliile de plată și datele personale.</a:t>
            </a:r>
          </a:p>
          <a:p>
            <a:pPr algn="l" marL="328639" indent="-109546" lvl="2">
              <a:lnSpc>
                <a:spcPts val="1961"/>
              </a:lnSpc>
              <a:buFont typeface="Arial"/>
              <a:buChar char="⚬"/>
            </a:pPr>
            <a:r>
              <a:rPr lang="en-US" sz="1815">
                <a:solidFill>
                  <a:srgbClr val="2C2C2C"/>
                </a:solidFill>
                <a:latin typeface="Arial"/>
                <a:ea typeface="Arial"/>
                <a:cs typeface="Arial"/>
                <a:sym typeface="Arial"/>
              </a:rPr>
              <a:t>Asigură respectarea reglementărilor precum GDPR.</a:t>
            </a:r>
          </a:p>
          <a:p>
            <a:pPr algn="l" marL="328639" indent="-109546" lvl="2">
              <a:lnSpc>
                <a:spcPts val="1961"/>
              </a:lnSpc>
              <a:buFont typeface="Arial"/>
              <a:buChar char="⚬"/>
            </a:pPr>
            <a:r>
              <a:rPr lang="en-US" sz="1815">
                <a:solidFill>
                  <a:srgbClr val="2C2C2C"/>
                </a:solidFill>
                <a:latin typeface="Arial"/>
                <a:ea typeface="Arial"/>
                <a:cs typeface="Arial"/>
                <a:sym typeface="Arial"/>
              </a:rPr>
              <a:t>Construiește încredere în rândul călătorilor și partenerilor de afaceri pasionați de tehnologie.</a:t>
            </a:r>
          </a:p>
          <a:p>
            <a:pPr algn="l" marL="328639" indent="-109546" lvl="2">
              <a:lnSpc>
                <a:spcPts val="1961"/>
              </a:lnSpc>
              <a:buFont typeface="Arial"/>
              <a:buChar char="⚬"/>
            </a:pPr>
            <a:r>
              <a:rPr lang="en-US" sz="1815">
                <a:solidFill>
                  <a:srgbClr val="2C2C2C"/>
                </a:solidFill>
                <a:latin typeface="Arial"/>
                <a:ea typeface="Arial"/>
                <a:cs typeface="Arial"/>
                <a:sym typeface="Arial"/>
              </a:rPr>
              <a:t>Esențial pe măsură ce afacerile din turism adoptă mai multe servicii și aplicații digitale.</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Modelând viitorul turismului cu ajutorul tehnologiei</a:t>
              </a:r>
            </a:p>
          </p:txBody>
        </p:sp>
      </p:grpSp>
      <p:sp>
        <p:nvSpPr>
          <p:cNvPr name="TextBox 7" id="7"/>
          <p:cNvSpPr txBox="true"/>
          <p:nvPr/>
        </p:nvSpPr>
        <p:spPr>
          <a:xfrm rot="0">
            <a:off x="10774224" y="3118163"/>
            <a:ext cx="6289570" cy="2514600"/>
          </a:xfrm>
          <a:prstGeom prst="rect">
            <a:avLst/>
          </a:prstGeom>
        </p:spPr>
        <p:txBody>
          <a:bodyPr anchor="t" rtlCol="false" tIns="0" lIns="0" bIns="0" rIns="0">
            <a:spAutoFit/>
          </a:bodyPr>
          <a:lstStyle/>
          <a:p>
            <a:pPr algn="l" marL="0" indent="0" lvl="0">
              <a:lnSpc>
                <a:spcPts val="3240"/>
              </a:lnSpc>
            </a:pPr>
            <a:r>
              <a:rPr lang="en-US" sz="2700">
                <a:solidFill>
                  <a:srgbClr val="616161"/>
                </a:solidFill>
                <a:latin typeface="Calibri (MS)"/>
                <a:ea typeface="Calibri (MS)"/>
                <a:cs typeface="Calibri (MS)"/>
                <a:sym typeface="Calibri (MS)"/>
              </a:rPr>
              <a:t>Tehnologia schimbă modul în care călătorim, dar transformă și cine poate călători și cât de profund se conectează acești călători cu lumea. Prin adoptarea inovării, facem turismul mai incluziv, mai captivant și mai sustenabil pentru toată lumea.</a:t>
            </a:r>
          </a:p>
        </p:txBody>
      </p:sp>
      <p:grpSp>
        <p:nvGrpSpPr>
          <p:cNvPr name="Group 8" id="8"/>
          <p:cNvGrpSpPr>
            <a:grpSpLocks noChangeAspect="true"/>
          </p:cNvGrpSpPr>
          <p:nvPr/>
        </p:nvGrpSpPr>
        <p:grpSpPr>
          <a:xfrm rot="0">
            <a:off x="501366" y="1790007"/>
            <a:ext cx="9568474" cy="7226490"/>
            <a:chOff x="0" y="0"/>
            <a:chExt cx="12757966" cy="9635320"/>
          </a:xfrm>
        </p:grpSpPr>
        <p:sp>
          <p:nvSpPr>
            <p:cNvPr name="Freeform 9" id="9"/>
            <p:cNvSpPr/>
            <p:nvPr/>
          </p:nvSpPr>
          <p:spPr>
            <a:xfrm flipH="false" flipV="false" rot="0">
              <a:off x="0" y="0"/>
              <a:ext cx="12757912" cy="9635363"/>
            </a:xfrm>
            <a:custGeom>
              <a:avLst/>
              <a:gdLst/>
              <a:ahLst/>
              <a:cxnLst/>
              <a:rect r="r" b="b" t="t" l="l"/>
              <a:pathLst>
                <a:path h="9635363" w="12757912">
                  <a:moveTo>
                    <a:pt x="0" y="0"/>
                  </a:moveTo>
                  <a:lnTo>
                    <a:pt x="12757912" y="0"/>
                  </a:lnTo>
                  <a:lnTo>
                    <a:pt x="12757912" y="9635363"/>
                  </a:lnTo>
                  <a:lnTo>
                    <a:pt x="0" y="9635363"/>
                  </a:lnTo>
                  <a:lnTo>
                    <a:pt x="0" y="0"/>
                  </a:lnTo>
                  <a:close/>
                </a:path>
              </a:pathLst>
            </a:custGeom>
            <a:blipFill>
              <a:blip r:embed="rId3"/>
              <a:stretch>
                <a:fillRect l="0" t="0" r="0" b="0"/>
              </a:stretch>
            </a:blipFill>
          </p:spPr>
        </p:sp>
      </p:gr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3259060" y="4370464"/>
            <a:ext cx="11759142" cy="68581"/>
            <a:chOff x="0" y="0"/>
            <a:chExt cx="15678856" cy="91442"/>
          </a:xfrm>
        </p:grpSpPr>
        <p:sp>
          <p:nvSpPr>
            <p:cNvPr name="Freeform 5" id="5"/>
            <p:cNvSpPr/>
            <p:nvPr/>
          </p:nvSpPr>
          <p:spPr>
            <a:xfrm flipH="false" flipV="false" rot="0">
              <a:off x="0" y="0"/>
              <a:ext cx="15678913" cy="91440"/>
            </a:xfrm>
            <a:custGeom>
              <a:avLst/>
              <a:gdLst/>
              <a:ahLst/>
              <a:cxnLst/>
              <a:rect r="r" b="b" t="t" l="l"/>
              <a:pathLst>
                <a:path h="91440" w="15678913">
                  <a:moveTo>
                    <a:pt x="15678913" y="0"/>
                  </a:moveTo>
                  <a:lnTo>
                    <a:pt x="0" y="0"/>
                  </a:lnTo>
                  <a:lnTo>
                    <a:pt x="0" y="91440"/>
                  </a:lnTo>
                  <a:lnTo>
                    <a:pt x="15678913" y="91440"/>
                  </a:lnTo>
                  <a:close/>
                </a:path>
              </a:pathLst>
            </a:custGeom>
            <a:solidFill>
              <a:srgbClr val="70C573"/>
            </a:solidFill>
          </p:spPr>
        </p:sp>
      </p:grpSp>
      <p:grpSp>
        <p:nvGrpSpPr>
          <p:cNvPr name="Group 6" id="6"/>
          <p:cNvGrpSpPr>
            <a:grpSpLocks noChangeAspect="true"/>
          </p:cNvGrpSpPr>
          <p:nvPr/>
        </p:nvGrpSpPr>
        <p:grpSpPr>
          <a:xfrm rot="0">
            <a:off x="3470178" y="5706573"/>
            <a:ext cx="2612576" cy="2620828"/>
            <a:chOff x="0" y="0"/>
            <a:chExt cx="3483434" cy="3494438"/>
          </a:xfrm>
        </p:grpSpPr>
        <p:sp>
          <p:nvSpPr>
            <p:cNvPr name="Freeform 7" id="7" descr="Imaginea 14"/>
            <p:cNvSpPr/>
            <p:nvPr/>
          </p:nvSpPr>
          <p:spPr>
            <a:xfrm flipH="false" flipV="false" rot="0">
              <a:off x="0" y="0"/>
              <a:ext cx="3483483" cy="3494405"/>
            </a:xfrm>
            <a:custGeom>
              <a:avLst/>
              <a:gdLst/>
              <a:ahLst/>
              <a:cxnLst/>
              <a:rect r="r" b="b" t="t" l="l"/>
              <a:pathLst>
                <a:path h="3494405" w="3483483">
                  <a:moveTo>
                    <a:pt x="0" y="0"/>
                  </a:moveTo>
                  <a:lnTo>
                    <a:pt x="3483483" y="0"/>
                  </a:lnTo>
                  <a:lnTo>
                    <a:pt x="3483483" y="3494405"/>
                  </a:lnTo>
                  <a:lnTo>
                    <a:pt x="0" y="3494405"/>
                  </a:lnTo>
                  <a:lnTo>
                    <a:pt x="0" y="0"/>
                  </a:lnTo>
                  <a:close/>
                </a:path>
              </a:pathLst>
            </a:custGeom>
            <a:blipFill>
              <a:blip r:embed="rId3"/>
              <a:stretch>
                <a:fillRect l="-68745" t="-230758" r="-486597" b="-61741"/>
              </a:stretch>
            </a:blipFill>
          </p:spPr>
        </p:sp>
      </p:grpSp>
      <p:grpSp>
        <p:nvGrpSpPr>
          <p:cNvPr name="Group 8" id="8"/>
          <p:cNvGrpSpPr>
            <a:grpSpLocks noChangeAspect="true"/>
          </p:cNvGrpSpPr>
          <p:nvPr/>
        </p:nvGrpSpPr>
        <p:grpSpPr>
          <a:xfrm rot="0">
            <a:off x="8817429" y="5847957"/>
            <a:ext cx="5682344" cy="2978331"/>
            <a:chOff x="0" y="0"/>
            <a:chExt cx="7576458" cy="3971108"/>
          </a:xfrm>
        </p:grpSpPr>
        <p:sp>
          <p:nvSpPr>
            <p:cNvPr name="Freeform 9" id="9" descr="Imaginea 16"/>
            <p:cNvSpPr/>
            <p:nvPr/>
          </p:nvSpPr>
          <p:spPr>
            <a:xfrm flipH="false" flipV="false" rot="0">
              <a:off x="0" y="0"/>
              <a:ext cx="7576439" cy="3971163"/>
            </a:xfrm>
            <a:custGeom>
              <a:avLst/>
              <a:gdLst/>
              <a:ahLst/>
              <a:cxnLst/>
              <a:rect r="r" b="b" t="t" l="l"/>
              <a:pathLst>
                <a:path h="3971163" w="7576439">
                  <a:moveTo>
                    <a:pt x="0" y="0"/>
                  </a:moveTo>
                  <a:lnTo>
                    <a:pt x="7576439" y="0"/>
                  </a:lnTo>
                  <a:lnTo>
                    <a:pt x="7576439" y="3971163"/>
                  </a:lnTo>
                  <a:lnTo>
                    <a:pt x="0" y="3971163"/>
                  </a:lnTo>
                  <a:lnTo>
                    <a:pt x="0" y="0"/>
                  </a:lnTo>
                  <a:close/>
                </a:path>
              </a:pathLst>
            </a:custGeom>
            <a:blipFill>
              <a:blip r:embed="rId3"/>
              <a:stretch>
                <a:fillRect l="-120461" t="-193359" r="-80834" b="-51999"/>
              </a:stretch>
            </a:blipFill>
          </p:spPr>
        </p:sp>
      </p:grpSp>
      <p:grpSp>
        <p:nvGrpSpPr>
          <p:cNvPr name="Group 10" id="10"/>
          <p:cNvGrpSpPr>
            <a:grpSpLocks noChangeAspect="true"/>
          </p:cNvGrpSpPr>
          <p:nvPr/>
        </p:nvGrpSpPr>
        <p:grpSpPr>
          <a:xfrm rot="2428976">
            <a:off x="5952211" y="1933612"/>
            <a:ext cx="1516365" cy="2978332"/>
            <a:chOff x="0" y="0"/>
            <a:chExt cx="2021820" cy="3971110"/>
          </a:xfrm>
        </p:grpSpPr>
        <p:sp>
          <p:nvSpPr>
            <p:cNvPr name="Freeform 11" id="11" descr="Imaginea 17"/>
            <p:cNvSpPr/>
            <p:nvPr/>
          </p:nvSpPr>
          <p:spPr>
            <a:xfrm flipH="false" flipV="false" rot="0">
              <a:off x="0" y="0"/>
              <a:ext cx="2021840" cy="3971163"/>
            </a:xfrm>
            <a:custGeom>
              <a:avLst/>
              <a:gdLst/>
              <a:ahLst/>
              <a:cxnLst/>
              <a:rect r="r" b="b" t="t" l="l"/>
              <a:pathLst>
                <a:path h="3971163" w="2021840">
                  <a:moveTo>
                    <a:pt x="0" y="0"/>
                  </a:moveTo>
                  <a:lnTo>
                    <a:pt x="2021840" y="0"/>
                  </a:lnTo>
                  <a:lnTo>
                    <a:pt x="2021840" y="3971163"/>
                  </a:lnTo>
                  <a:lnTo>
                    <a:pt x="0" y="3971163"/>
                  </a:lnTo>
                  <a:lnTo>
                    <a:pt x="0" y="0"/>
                  </a:lnTo>
                  <a:close/>
                </a:path>
              </a:pathLst>
            </a:custGeom>
            <a:blipFill>
              <a:blip r:embed="rId3"/>
              <a:stretch>
                <a:fillRect l="-726247" t="-193359" r="-302798" b="-51999"/>
              </a:stretch>
            </a:blipFill>
          </p:spPr>
        </p:sp>
      </p:grpSp>
      <p:grpSp>
        <p:nvGrpSpPr>
          <p:cNvPr name="Group 12" id="12"/>
          <p:cNvGrpSpPr>
            <a:grpSpLocks noChangeAspect="true"/>
          </p:cNvGrpSpPr>
          <p:nvPr/>
        </p:nvGrpSpPr>
        <p:grpSpPr>
          <a:xfrm rot="-9681207">
            <a:off x="1873791" y="4903446"/>
            <a:ext cx="1248671" cy="1406004"/>
            <a:chOff x="0" y="0"/>
            <a:chExt cx="1664894" cy="1874672"/>
          </a:xfrm>
        </p:grpSpPr>
        <p:sp>
          <p:nvSpPr>
            <p:cNvPr name="Freeform 13" id="13" descr="Imaginea 18"/>
            <p:cNvSpPr/>
            <p:nvPr/>
          </p:nvSpPr>
          <p:spPr>
            <a:xfrm flipH="false" flipV="false" rot="0">
              <a:off x="0" y="0"/>
              <a:ext cx="1664843" cy="1874647"/>
            </a:xfrm>
            <a:custGeom>
              <a:avLst/>
              <a:gdLst/>
              <a:ahLst/>
              <a:cxnLst/>
              <a:rect r="r" b="b" t="t" l="l"/>
              <a:pathLst>
                <a:path h="1874647" w="1664843">
                  <a:moveTo>
                    <a:pt x="0" y="0"/>
                  </a:moveTo>
                  <a:lnTo>
                    <a:pt x="1664843" y="0"/>
                  </a:lnTo>
                  <a:lnTo>
                    <a:pt x="1664843" y="1874647"/>
                  </a:lnTo>
                  <a:lnTo>
                    <a:pt x="0" y="1874647"/>
                  </a:lnTo>
                  <a:lnTo>
                    <a:pt x="0" y="0"/>
                  </a:lnTo>
                  <a:close/>
                </a:path>
              </a:pathLst>
            </a:custGeom>
            <a:blipFill>
              <a:blip r:embed="rId4"/>
              <a:stretch>
                <a:fillRect l="-2261002" t="-1074429" r="-1064343" b="-654417"/>
              </a:stretch>
            </a:blipFill>
          </p:spPr>
        </p:sp>
      </p:grpSp>
      <p:grpSp>
        <p:nvGrpSpPr>
          <p:cNvPr name="Group 14" id="14"/>
          <p:cNvGrpSpPr>
            <a:grpSpLocks noChangeAspect="true"/>
          </p:cNvGrpSpPr>
          <p:nvPr/>
        </p:nvGrpSpPr>
        <p:grpSpPr>
          <a:xfrm rot="-9681207">
            <a:off x="11264853" y="3058647"/>
            <a:ext cx="745130" cy="839015"/>
            <a:chOff x="0" y="0"/>
            <a:chExt cx="993506" cy="1118686"/>
          </a:xfrm>
        </p:grpSpPr>
        <p:sp>
          <p:nvSpPr>
            <p:cNvPr name="Freeform 15" id="15" descr="Imaginea 19"/>
            <p:cNvSpPr/>
            <p:nvPr/>
          </p:nvSpPr>
          <p:spPr>
            <a:xfrm flipH="false" flipV="false" rot="0">
              <a:off x="0" y="0"/>
              <a:ext cx="993521" cy="1118743"/>
            </a:xfrm>
            <a:custGeom>
              <a:avLst/>
              <a:gdLst/>
              <a:ahLst/>
              <a:cxnLst/>
              <a:rect r="r" b="b" t="t" l="l"/>
              <a:pathLst>
                <a:path h="1118743" w="993521">
                  <a:moveTo>
                    <a:pt x="0" y="0"/>
                  </a:moveTo>
                  <a:lnTo>
                    <a:pt x="993521" y="0"/>
                  </a:lnTo>
                  <a:lnTo>
                    <a:pt x="993521" y="1118743"/>
                  </a:lnTo>
                  <a:lnTo>
                    <a:pt x="0" y="1118743"/>
                  </a:lnTo>
                  <a:lnTo>
                    <a:pt x="0" y="0"/>
                  </a:lnTo>
                  <a:close/>
                </a:path>
              </a:pathLst>
            </a:custGeom>
            <a:blipFill>
              <a:blip r:embed="rId5"/>
              <a:stretch>
                <a:fillRect l="-2259739" t="-1077383" r="-1063693" b="-656492"/>
              </a:stretch>
            </a:blipFill>
          </p:spPr>
        </p:sp>
      </p:grpSp>
      <p:grpSp>
        <p:nvGrpSpPr>
          <p:cNvPr name="Group 16" id="16"/>
          <p:cNvGrpSpPr>
            <a:grpSpLocks noChangeAspect="true"/>
          </p:cNvGrpSpPr>
          <p:nvPr/>
        </p:nvGrpSpPr>
        <p:grpSpPr>
          <a:xfrm rot="-9681207">
            <a:off x="15448731" y="4892889"/>
            <a:ext cx="897990" cy="1011135"/>
            <a:chOff x="0" y="0"/>
            <a:chExt cx="1197320" cy="1348180"/>
          </a:xfrm>
        </p:grpSpPr>
        <p:sp>
          <p:nvSpPr>
            <p:cNvPr name="Freeform 17" id="17" descr="Imaginea 20"/>
            <p:cNvSpPr/>
            <p:nvPr/>
          </p:nvSpPr>
          <p:spPr>
            <a:xfrm flipH="false" flipV="false" rot="0">
              <a:off x="0" y="0"/>
              <a:ext cx="1197356" cy="1348232"/>
            </a:xfrm>
            <a:custGeom>
              <a:avLst/>
              <a:gdLst/>
              <a:ahLst/>
              <a:cxnLst/>
              <a:rect r="r" b="b" t="t" l="l"/>
              <a:pathLst>
                <a:path h="1348232" w="1197356">
                  <a:moveTo>
                    <a:pt x="0" y="0"/>
                  </a:moveTo>
                  <a:lnTo>
                    <a:pt x="1197356" y="0"/>
                  </a:lnTo>
                  <a:lnTo>
                    <a:pt x="1197356" y="1348232"/>
                  </a:lnTo>
                  <a:lnTo>
                    <a:pt x="0" y="1348232"/>
                  </a:lnTo>
                  <a:lnTo>
                    <a:pt x="0" y="0"/>
                  </a:lnTo>
                  <a:close/>
                </a:path>
              </a:pathLst>
            </a:custGeom>
            <a:blipFill>
              <a:blip r:embed="rId6"/>
              <a:stretch>
                <a:fillRect l="-2259706" t="-1075968" r="-1063676" b="-655498"/>
              </a:stretch>
            </a:blipFill>
          </p:spPr>
        </p:sp>
      </p:grpSp>
      <p:grpSp>
        <p:nvGrpSpPr>
          <p:cNvPr name="Group 18" id="18"/>
          <p:cNvGrpSpPr>
            <a:grpSpLocks noChangeAspect="true"/>
          </p:cNvGrpSpPr>
          <p:nvPr/>
        </p:nvGrpSpPr>
        <p:grpSpPr>
          <a:xfrm rot="-9681207">
            <a:off x="2589366" y="6177738"/>
            <a:ext cx="499530" cy="562470"/>
            <a:chOff x="0" y="0"/>
            <a:chExt cx="666040" cy="749960"/>
          </a:xfrm>
        </p:grpSpPr>
        <p:sp>
          <p:nvSpPr>
            <p:cNvPr name="Freeform 19" id="19" descr="Imaginea 21"/>
            <p:cNvSpPr/>
            <p:nvPr/>
          </p:nvSpPr>
          <p:spPr>
            <a:xfrm flipH="false" flipV="false" rot="0">
              <a:off x="0" y="0"/>
              <a:ext cx="665988" cy="749935"/>
            </a:xfrm>
            <a:custGeom>
              <a:avLst/>
              <a:gdLst/>
              <a:ahLst/>
              <a:cxnLst/>
              <a:rect r="r" b="b" t="t" l="l"/>
              <a:pathLst>
                <a:path h="749935" w="665988">
                  <a:moveTo>
                    <a:pt x="0" y="0"/>
                  </a:moveTo>
                  <a:lnTo>
                    <a:pt x="665988" y="0"/>
                  </a:lnTo>
                  <a:lnTo>
                    <a:pt x="665988" y="749935"/>
                  </a:lnTo>
                  <a:lnTo>
                    <a:pt x="0" y="749935"/>
                  </a:lnTo>
                  <a:lnTo>
                    <a:pt x="0" y="0"/>
                  </a:lnTo>
                  <a:close/>
                </a:path>
              </a:pathLst>
            </a:custGeom>
            <a:blipFill>
              <a:blip r:embed="rId7"/>
              <a:stretch>
                <a:fillRect l="-2259950" t="-1076045" r="-1063801" b="-655552"/>
              </a:stretch>
            </a:blipFill>
          </p:spPr>
        </p:sp>
      </p:grpSp>
      <p:grpSp>
        <p:nvGrpSpPr>
          <p:cNvPr name="Group 20" id="20"/>
          <p:cNvGrpSpPr>
            <a:grpSpLocks noChangeAspect="true"/>
          </p:cNvGrpSpPr>
          <p:nvPr/>
        </p:nvGrpSpPr>
        <p:grpSpPr>
          <a:xfrm rot="-9681207">
            <a:off x="15326866" y="3788208"/>
            <a:ext cx="986675" cy="1110992"/>
            <a:chOff x="0" y="0"/>
            <a:chExt cx="1315566" cy="1481322"/>
          </a:xfrm>
        </p:grpSpPr>
        <p:sp>
          <p:nvSpPr>
            <p:cNvPr name="Freeform 21" id="21" descr="Imaginea 22"/>
            <p:cNvSpPr/>
            <p:nvPr/>
          </p:nvSpPr>
          <p:spPr>
            <a:xfrm flipH="false" flipV="false" rot="0">
              <a:off x="0" y="0"/>
              <a:ext cx="1315593" cy="1481328"/>
            </a:xfrm>
            <a:custGeom>
              <a:avLst/>
              <a:gdLst/>
              <a:ahLst/>
              <a:cxnLst/>
              <a:rect r="r" b="b" t="t" l="l"/>
              <a:pathLst>
                <a:path h="1481328" w="1315593">
                  <a:moveTo>
                    <a:pt x="0" y="0"/>
                  </a:moveTo>
                  <a:lnTo>
                    <a:pt x="1315593" y="0"/>
                  </a:lnTo>
                  <a:lnTo>
                    <a:pt x="1315593" y="1481328"/>
                  </a:lnTo>
                  <a:lnTo>
                    <a:pt x="0" y="1481328"/>
                  </a:lnTo>
                  <a:lnTo>
                    <a:pt x="0" y="0"/>
                  </a:lnTo>
                  <a:close/>
                </a:path>
              </a:pathLst>
            </a:custGeom>
            <a:blipFill>
              <a:blip r:embed="rId8"/>
              <a:stretch>
                <a:fillRect l="-2259727" t="-1078865" r="-1063687" b="-657532"/>
              </a:stretch>
            </a:blipFill>
          </p:spPr>
        </p:sp>
      </p:grpSp>
      <p:grpSp>
        <p:nvGrpSpPr>
          <p:cNvPr name="Group 22" id="22"/>
          <p:cNvGrpSpPr>
            <a:grpSpLocks noChangeAspect="true"/>
          </p:cNvGrpSpPr>
          <p:nvPr/>
        </p:nvGrpSpPr>
        <p:grpSpPr>
          <a:xfrm rot="0">
            <a:off x="3112848" y="1820522"/>
            <a:ext cx="3098033" cy="3222177"/>
            <a:chOff x="0" y="0"/>
            <a:chExt cx="4130710" cy="4296236"/>
          </a:xfrm>
        </p:grpSpPr>
        <p:sp>
          <p:nvSpPr>
            <p:cNvPr name="Freeform 23" id="23" descr="Imaginea 23"/>
            <p:cNvSpPr/>
            <p:nvPr/>
          </p:nvSpPr>
          <p:spPr>
            <a:xfrm flipH="false" flipV="false" rot="0">
              <a:off x="0" y="0"/>
              <a:ext cx="4130675" cy="4296283"/>
            </a:xfrm>
            <a:custGeom>
              <a:avLst/>
              <a:gdLst/>
              <a:ahLst/>
              <a:cxnLst/>
              <a:rect r="r" b="b" t="t" l="l"/>
              <a:pathLst>
                <a:path h="4296283" w="4130675">
                  <a:moveTo>
                    <a:pt x="0" y="0"/>
                  </a:moveTo>
                  <a:lnTo>
                    <a:pt x="4130675" y="0"/>
                  </a:lnTo>
                  <a:lnTo>
                    <a:pt x="4130675" y="4296283"/>
                  </a:lnTo>
                  <a:lnTo>
                    <a:pt x="0" y="4296283"/>
                  </a:lnTo>
                  <a:lnTo>
                    <a:pt x="0" y="0"/>
                  </a:lnTo>
                  <a:close/>
                </a:path>
              </a:pathLst>
            </a:custGeom>
            <a:blipFill>
              <a:blip r:embed="rId9"/>
              <a:stretch>
                <a:fillRect l="-44250" t="-66322" r="-518182" b="-216580"/>
              </a:stretch>
            </a:blipFill>
          </p:spPr>
        </p:sp>
      </p:grpSp>
      <p:grpSp>
        <p:nvGrpSpPr>
          <p:cNvPr name="Group 24" id="24"/>
          <p:cNvGrpSpPr>
            <a:grpSpLocks noChangeAspect="true"/>
          </p:cNvGrpSpPr>
          <p:nvPr/>
        </p:nvGrpSpPr>
        <p:grpSpPr>
          <a:xfrm rot="0">
            <a:off x="12171894" y="2498580"/>
            <a:ext cx="2600131" cy="1687281"/>
            <a:chOff x="0" y="0"/>
            <a:chExt cx="3466842" cy="2249708"/>
          </a:xfrm>
        </p:grpSpPr>
        <p:sp>
          <p:nvSpPr>
            <p:cNvPr name="Freeform 25" id="25" descr="Imaginea 24"/>
            <p:cNvSpPr/>
            <p:nvPr/>
          </p:nvSpPr>
          <p:spPr>
            <a:xfrm flipH="false" flipV="false" rot="0">
              <a:off x="0" y="0"/>
              <a:ext cx="3466846" cy="2249678"/>
            </a:xfrm>
            <a:custGeom>
              <a:avLst/>
              <a:gdLst/>
              <a:ahLst/>
              <a:cxnLst/>
              <a:rect r="r" b="b" t="t" l="l"/>
              <a:pathLst>
                <a:path h="2249678" w="3466846">
                  <a:moveTo>
                    <a:pt x="0" y="0"/>
                  </a:moveTo>
                  <a:lnTo>
                    <a:pt x="3466846" y="0"/>
                  </a:lnTo>
                  <a:lnTo>
                    <a:pt x="3466846" y="2249678"/>
                  </a:lnTo>
                  <a:lnTo>
                    <a:pt x="0" y="2249678"/>
                  </a:lnTo>
                  <a:lnTo>
                    <a:pt x="0" y="0"/>
                  </a:lnTo>
                  <a:close/>
                </a:path>
              </a:pathLst>
            </a:custGeom>
            <a:blipFill>
              <a:blip r:embed="rId10"/>
              <a:stretch>
                <a:fillRect l="-215268" t="-50388" r="-104072" b="-237935"/>
              </a:stretch>
            </a:blipFill>
          </p:spPr>
        </p:sp>
      </p:grpSp>
      <p:grpSp>
        <p:nvGrpSpPr>
          <p:cNvPr name="Group 26" id="26"/>
          <p:cNvGrpSpPr>
            <a:grpSpLocks noChangeAspect="true"/>
          </p:cNvGrpSpPr>
          <p:nvPr/>
        </p:nvGrpSpPr>
        <p:grpSpPr>
          <a:xfrm rot="0">
            <a:off x="1793118" y="9289656"/>
            <a:ext cx="2931887" cy="625832"/>
            <a:chOff x="0" y="0"/>
            <a:chExt cx="3909182" cy="834442"/>
          </a:xfrm>
        </p:grpSpPr>
        <p:sp>
          <p:nvSpPr>
            <p:cNvPr name="Freeform 27" id="27" descr="Imaginea 1"/>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11"/>
              <a:stretch>
                <a:fillRect l="0" t="0" r="-324" b="-6"/>
              </a:stretch>
            </a:blipFill>
          </p:spPr>
        </p:sp>
      </p:grpSp>
      <p:sp>
        <p:nvSpPr>
          <p:cNvPr name="TextBox 28" id="28"/>
          <p:cNvSpPr txBox="true"/>
          <p:nvPr/>
        </p:nvSpPr>
        <p:spPr>
          <a:xfrm rot="0">
            <a:off x="5022327" y="9178172"/>
            <a:ext cx="11973937"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29" id="29"/>
          <p:cNvGrpSpPr>
            <a:grpSpLocks noChangeAspect="true"/>
          </p:cNvGrpSpPr>
          <p:nvPr/>
        </p:nvGrpSpPr>
        <p:grpSpPr>
          <a:xfrm rot="0">
            <a:off x="112" y="0"/>
            <a:ext cx="18288000" cy="10287000"/>
            <a:chOff x="0" y="0"/>
            <a:chExt cx="24384000" cy="13716000"/>
          </a:xfrm>
        </p:grpSpPr>
        <p:sp>
          <p:nvSpPr>
            <p:cNvPr name="Freeform 30" id="30"/>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12"/>
              <a:stretch>
                <a:fillRect l="-482" t="0" r="-482" b="0"/>
              </a:stretch>
            </a:blipFill>
          </p:spPr>
        </p:sp>
      </p:gr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0"/>
            <a:ext cx="18288000" cy="10287000"/>
            <a:chOff x="0" y="0"/>
            <a:chExt cx="24384000" cy="13716000"/>
          </a:xfrm>
        </p:grpSpPr>
        <p:sp>
          <p:nvSpPr>
            <p:cNvPr name="Freeform 5" id="5" descr="Imaginea 4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3"/>
              <a:stretch>
                <a:fillRect l="0" t="0" r="-88" b="0"/>
              </a:stretch>
            </a:blipFill>
          </p:spPr>
        </p:sp>
      </p:grpSp>
      <p:grpSp>
        <p:nvGrpSpPr>
          <p:cNvPr name="Group 6" id="6"/>
          <p:cNvGrpSpPr/>
          <p:nvPr/>
        </p:nvGrpSpPr>
        <p:grpSpPr>
          <a:xfrm rot="0">
            <a:off x="-7144" y="-7144"/>
            <a:ext cx="18302288" cy="10301288"/>
            <a:chOff x="0" y="0"/>
            <a:chExt cx="24403050" cy="13735050"/>
          </a:xfrm>
        </p:grpSpPr>
        <p:sp>
          <p:nvSpPr>
            <p:cNvPr name="Freeform 7" id="7"/>
            <p:cNvSpPr/>
            <p:nvPr/>
          </p:nvSpPr>
          <p:spPr>
            <a:xfrm flipH="false" flipV="false" rot="0">
              <a:off x="0" y="0"/>
              <a:ext cx="24403050" cy="13735050"/>
            </a:xfrm>
            <a:custGeom>
              <a:avLst/>
              <a:gdLst/>
              <a:ahLst/>
              <a:cxnLst/>
              <a:rect r="r" b="b" t="t" l="l"/>
              <a:pathLst>
                <a:path h="13735050" w="24403050">
                  <a:moveTo>
                    <a:pt x="9525" y="0"/>
                  </a:moveTo>
                  <a:lnTo>
                    <a:pt x="24393525" y="0"/>
                  </a:lnTo>
                  <a:cubicBezTo>
                    <a:pt x="24398732" y="0"/>
                    <a:pt x="24403050" y="4318"/>
                    <a:pt x="24403050" y="9525"/>
                  </a:cubicBezTo>
                  <a:lnTo>
                    <a:pt x="24403050" y="13725525"/>
                  </a:lnTo>
                  <a:cubicBezTo>
                    <a:pt x="24403050" y="13730732"/>
                    <a:pt x="24398732" y="13735050"/>
                    <a:pt x="24393525" y="13735050"/>
                  </a:cubicBezTo>
                  <a:lnTo>
                    <a:pt x="9525" y="13735050"/>
                  </a:lnTo>
                  <a:cubicBezTo>
                    <a:pt x="4318" y="13735050"/>
                    <a:pt x="0" y="13730732"/>
                    <a:pt x="0" y="13725525"/>
                  </a:cubicBezTo>
                  <a:lnTo>
                    <a:pt x="0" y="9525"/>
                  </a:lnTo>
                  <a:cubicBezTo>
                    <a:pt x="0" y="4318"/>
                    <a:pt x="4318" y="0"/>
                    <a:pt x="9525" y="0"/>
                  </a:cubicBezTo>
                  <a:moveTo>
                    <a:pt x="9525" y="19050"/>
                  </a:moveTo>
                  <a:lnTo>
                    <a:pt x="9525" y="9525"/>
                  </a:lnTo>
                  <a:lnTo>
                    <a:pt x="19050" y="9525"/>
                  </a:lnTo>
                  <a:lnTo>
                    <a:pt x="19050" y="13725525"/>
                  </a:lnTo>
                  <a:lnTo>
                    <a:pt x="9525" y="13725525"/>
                  </a:lnTo>
                  <a:lnTo>
                    <a:pt x="9525" y="13716000"/>
                  </a:lnTo>
                  <a:lnTo>
                    <a:pt x="24393525" y="13716000"/>
                  </a:lnTo>
                  <a:lnTo>
                    <a:pt x="24393525" y="13725525"/>
                  </a:lnTo>
                  <a:lnTo>
                    <a:pt x="24384000" y="13725525"/>
                  </a:lnTo>
                  <a:lnTo>
                    <a:pt x="24384000" y="9525"/>
                  </a:lnTo>
                  <a:lnTo>
                    <a:pt x="24393525" y="9525"/>
                  </a:lnTo>
                  <a:lnTo>
                    <a:pt x="24393525" y="19050"/>
                  </a:lnTo>
                  <a:lnTo>
                    <a:pt x="9525" y="19050"/>
                  </a:lnTo>
                  <a:close/>
                </a:path>
              </a:pathLst>
            </a:custGeom>
            <a:solidFill>
              <a:srgbClr val="70C573"/>
            </a:solidFill>
          </p:spPr>
        </p:sp>
      </p:grpSp>
      <p:grpSp>
        <p:nvGrpSpPr>
          <p:cNvPr name="Group 8" id="8"/>
          <p:cNvGrpSpPr/>
          <p:nvPr/>
        </p:nvGrpSpPr>
        <p:grpSpPr>
          <a:xfrm rot="0">
            <a:off x="3259062" y="4162274"/>
            <a:ext cx="11759142" cy="68581"/>
            <a:chOff x="0" y="0"/>
            <a:chExt cx="15678856" cy="91442"/>
          </a:xfrm>
        </p:grpSpPr>
        <p:sp>
          <p:nvSpPr>
            <p:cNvPr name="Freeform 9" id="9"/>
            <p:cNvSpPr/>
            <p:nvPr/>
          </p:nvSpPr>
          <p:spPr>
            <a:xfrm flipH="false" flipV="false" rot="0">
              <a:off x="0" y="0"/>
              <a:ext cx="15678913" cy="91440"/>
            </a:xfrm>
            <a:custGeom>
              <a:avLst/>
              <a:gdLst/>
              <a:ahLst/>
              <a:cxnLst/>
              <a:rect r="r" b="b" t="t" l="l"/>
              <a:pathLst>
                <a:path h="91440" w="15678913">
                  <a:moveTo>
                    <a:pt x="15678913" y="0"/>
                  </a:moveTo>
                  <a:lnTo>
                    <a:pt x="0" y="0"/>
                  </a:lnTo>
                  <a:lnTo>
                    <a:pt x="0" y="91440"/>
                  </a:lnTo>
                  <a:lnTo>
                    <a:pt x="15678913" y="91440"/>
                  </a:lnTo>
                  <a:close/>
                </a:path>
              </a:pathLst>
            </a:custGeom>
            <a:solidFill>
              <a:srgbClr val="70C573"/>
            </a:solidFill>
          </p:spPr>
        </p:sp>
      </p:grpSp>
      <p:grpSp>
        <p:nvGrpSpPr>
          <p:cNvPr name="Group 10" id="10"/>
          <p:cNvGrpSpPr>
            <a:grpSpLocks noChangeAspect="true"/>
          </p:cNvGrpSpPr>
          <p:nvPr/>
        </p:nvGrpSpPr>
        <p:grpSpPr>
          <a:xfrm rot="0">
            <a:off x="3470178" y="5706573"/>
            <a:ext cx="2612576" cy="2620828"/>
            <a:chOff x="0" y="0"/>
            <a:chExt cx="3483434" cy="3494438"/>
          </a:xfrm>
        </p:grpSpPr>
        <p:sp>
          <p:nvSpPr>
            <p:cNvPr name="Freeform 11" id="11" descr="Imaginea 30"/>
            <p:cNvSpPr/>
            <p:nvPr/>
          </p:nvSpPr>
          <p:spPr>
            <a:xfrm flipH="false" flipV="false" rot="0">
              <a:off x="0" y="0"/>
              <a:ext cx="3483483" cy="3494405"/>
            </a:xfrm>
            <a:custGeom>
              <a:avLst/>
              <a:gdLst/>
              <a:ahLst/>
              <a:cxnLst/>
              <a:rect r="r" b="b" t="t" l="l"/>
              <a:pathLst>
                <a:path h="3494405" w="3483483">
                  <a:moveTo>
                    <a:pt x="0" y="0"/>
                  </a:moveTo>
                  <a:lnTo>
                    <a:pt x="3483483" y="0"/>
                  </a:lnTo>
                  <a:lnTo>
                    <a:pt x="3483483" y="3494405"/>
                  </a:lnTo>
                  <a:lnTo>
                    <a:pt x="0" y="3494405"/>
                  </a:lnTo>
                  <a:lnTo>
                    <a:pt x="0" y="0"/>
                  </a:lnTo>
                  <a:close/>
                </a:path>
              </a:pathLst>
            </a:custGeom>
            <a:blipFill>
              <a:blip r:embed="rId4"/>
              <a:stretch>
                <a:fillRect l="-68745" t="-230758" r="-486597" b="-61741"/>
              </a:stretch>
            </a:blipFill>
          </p:spPr>
        </p:sp>
      </p:grpSp>
      <p:grpSp>
        <p:nvGrpSpPr>
          <p:cNvPr name="Group 12" id="12"/>
          <p:cNvGrpSpPr>
            <a:grpSpLocks noChangeAspect="true"/>
          </p:cNvGrpSpPr>
          <p:nvPr/>
        </p:nvGrpSpPr>
        <p:grpSpPr>
          <a:xfrm rot="0">
            <a:off x="8817429" y="5847957"/>
            <a:ext cx="5682344" cy="2978331"/>
            <a:chOff x="0" y="0"/>
            <a:chExt cx="7576458" cy="3971108"/>
          </a:xfrm>
        </p:grpSpPr>
        <p:sp>
          <p:nvSpPr>
            <p:cNvPr name="Freeform 13" id="13" descr="Imaginea 31"/>
            <p:cNvSpPr/>
            <p:nvPr/>
          </p:nvSpPr>
          <p:spPr>
            <a:xfrm flipH="false" flipV="false" rot="0">
              <a:off x="0" y="0"/>
              <a:ext cx="7576439" cy="3971163"/>
            </a:xfrm>
            <a:custGeom>
              <a:avLst/>
              <a:gdLst/>
              <a:ahLst/>
              <a:cxnLst/>
              <a:rect r="r" b="b" t="t" l="l"/>
              <a:pathLst>
                <a:path h="3971163" w="7576439">
                  <a:moveTo>
                    <a:pt x="0" y="0"/>
                  </a:moveTo>
                  <a:lnTo>
                    <a:pt x="7576439" y="0"/>
                  </a:lnTo>
                  <a:lnTo>
                    <a:pt x="7576439" y="3971163"/>
                  </a:lnTo>
                  <a:lnTo>
                    <a:pt x="0" y="3971163"/>
                  </a:lnTo>
                  <a:lnTo>
                    <a:pt x="0" y="0"/>
                  </a:lnTo>
                  <a:close/>
                </a:path>
              </a:pathLst>
            </a:custGeom>
            <a:blipFill>
              <a:blip r:embed="rId4"/>
              <a:stretch>
                <a:fillRect l="-120461" t="-193359" r="-80834" b="-51999"/>
              </a:stretch>
            </a:blipFill>
          </p:spPr>
        </p:sp>
      </p:grpSp>
      <p:grpSp>
        <p:nvGrpSpPr>
          <p:cNvPr name="Group 14" id="14"/>
          <p:cNvGrpSpPr>
            <a:grpSpLocks noChangeAspect="true"/>
          </p:cNvGrpSpPr>
          <p:nvPr/>
        </p:nvGrpSpPr>
        <p:grpSpPr>
          <a:xfrm rot="2428976">
            <a:off x="5954983" y="1818156"/>
            <a:ext cx="1516365" cy="2978333"/>
            <a:chOff x="0" y="0"/>
            <a:chExt cx="2021820" cy="3971110"/>
          </a:xfrm>
        </p:grpSpPr>
        <p:sp>
          <p:nvSpPr>
            <p:cNvPr name="Freeform 15" id="15" descr="Imaginea 32"/>
            <p:cNvSpPr/>
            <p:nvPr/>
          </p:nvSpPr>
          <p:spPr>
            <a:xfrm flipH="false" flipV="false" rot="0">
              <a:off x="0" y="0"/>
              <a:ext cx="2021840" cy="3971163"/>
            </a:xfrm>
            <a:custGeom>
              <a:avLst/>
              <a:gdLst/>
              <a:ahLst/>
              <a:cxnLst/>
              <a:rect r="r" b="b" t="t" l="l"/>
              <a:pathLst>
                <a:path h="3971163" w="2021840">
                  <a:moveTo>
                    <a:pt x="0" y="0"/>
                  </a:moveTo>
                  <a:lnTo>
                    <a:pt x="2021840" y="0"/>
                  </a:lnTo>
                  <a:lnTo>
                    <a:pt x="2021840" y="3971163"/>
                  </a:lnTo>
                  <a:lnTo>
                    <a:pt x="0" y="3971163"/>
                  </a:lnTo>
                  <a:lnTo>
                    <a:pt x="0" y="0"/>
                  </a:lnTo>
                  <a:close/>
                </a:path>
              </a:pathLst>
            </a:custGeom>
            <a:blipFill>
              <a:blip r:embed="rId4"/>
              <a:stretch>
                <a:fillRect l="-726247" t="-193359" r="-302798" b="-51999"/>
              </a:stretch>
            </a:blipFill>
          </p:spPr>
        </p:sp>
      </p:grpSp>
      <p:grpSp>
        <p:nvGrpSpPr>
          <p:cNvPr name="Group 16" id="16"/>
          <p:cNvGrpSpPr>
            <a:grpSpLocks noChangeAspect="true"/>
          </p:cNvGrpSpPr>
          <p:nvPr/>
        </p:nvGrpSpPr>
        <p:grpSpPr>
          <a:xfrm rot="-9681207">
            <a:off x="1873791" y="4903446"/>
            <a:ext cx="1248671" cy="1406004"/>
            <a:chOff x="0" y="0"/>
            <a:chExt cx="1664894" cy="1874672"/>
          </a:xfrm>
        </p:grpSpPr>
        <p:sp>
          <p:nvSpPr>
            <p:cNvPr name="Freeform 17" id="17" descr="Imaginea 33"/>
            <p:cNvSpPr/>
            <p:nvPr/>
          </p:nvSpPr>
          <p:spPr>
            <a:xfrm flipH="false" flipV="false" rot="0">
              <a:off x="0" y="0"/>
              <a:ext cx="1664843" cy="1874647"/>
            </a:xfrm>
            <a:custGeom>
              <a:avLst/>
              <a:gdLst/>
              <a:ahLst/>
              <a:cxnLst/>
              <a:rect r="r" b="b" t="t" l="l"/>
              <a:pathLst>
                <a:path h="1874647" w="1664843">
                  <a:moveTo>
                    <a:pt x="0" y="0"/>
                  </a:moveTo>
                  <a:lnTo>
                    <a:pt x="1664843" y="0"/>
                  </a:lnTo>
                  <a:lnTo>
                    <a:pt x="1664843" y="1874647"/>
                  </a:lnTo>
                  <a:lnTo>
                    <a:pt x="0" y="1874647"/>
                  </a:lnTo>
                  <a:lnTo>
                    <a:pt x="0" y="0"/>
                  </a:lnTo>
                  <a:close/>
                </a:path>
              </a:pathLst>
            </a:custGeom>
            <a:blipFill>
              <a:blip r:embed="rId5"/>
              <a:stretch>
                <a:fillRect l="-2261002" t="-1074429" r="-1064343" b="-654417"/>
              </a:stretch>
            </a:blipFill>
          </p:spPr>
        </p:sp>
      </p:grpSp>
      <p:grpSp>
        <p:nvGrpSpPr>
          <p:cNvPr name="Group 18" id="18"/>
          <p:cNvGrpSpPr>
            <a:grpSpLocks noChangeAspect="true"/>
          </p:cNvGrpSpPr>
          <p:nvPr/>
        </p:nvGrpSpPr>
        <p:grpSpPr>
          <a:xfrm rot="-9681207">
            <a:off x="11264853" y="3058647"/>
            <a:ext cx="745130" cy="839015"/>
            <a:chOff x="0" y="0"/>
            <a:chExt cx="993506" cy="1118686"/>
          </a:xfrm>
        </p:grpSpPr>
        <p:sp>
          <p:nvSpPr>
            <p:cNvPr name="Freeform 19" id="19" descr="Imaginea 34"/>
            <p:cNvSpPr/>
            <p:nvPr/>
          </p:nvSpPr>
          <p:spPr>
            <a:xfrm flipH="false" flipV="false" rot="0">
              <a:off x="0" y="0"/>
              <a:ext cx="993521" cy="1118743"/>
            </a:xfrm>
            <a:custGeom>
              <a:avLst/>
              <a:gdLst/>
              <a:ahLst/>
              <a:cxnLst/>
              <a:rect r="r" b="b" t="t" l="l"/>
              <a:pathLst>
                <a:path h="1118743" w="993521">
                  <a:moveTo>
                    <a:pt x="0" y="0"/>
                  </a:moveTo>
                  <a:lnTo>
                    <a:pt x="993521" y="0"/>
                  </a:lnTo>
                  <a:lnTo>
                    <a:pt x="993521" y="1118743"/>
                  </a:lnTo>
                  <a:lnTo>
                    <a:pt x="0" y="1118743"/>
                  </a:lnTo>
                  <a:lnTo>
                    <a:pt x="0" y="0"/>
                  </a:lnTo>
                  <a:close/>
                </a:path>
              </a:pathLst>
            </a:custGeom>
            <a:blipFill>
              <a:blip r:embed="rId6"/>
              <a:stretch>
                <a:fillRect l="-2259739" t="-1077383" r="-1063693" b="-656492"/>
              </a:stretch>
            </a:blipFill>
          </p:spPr>
        </p:sp>
      </p:grpSp>
      <p:grpSp>
        <p:nvGrpSpPr>
          <p:cNvPr name="Group 20" id="20"/>
          <p:cNvGrpSpPr>
            <a:grpSpLocks noChangeAspect="true"/>
          </p:cNvGrpSpPr>
          <p:nvPr/>
        </p:nvGrpSpPr>
        <p:grpSpPr>
          <a:xfrm rot="-9681207">
            <a:off x="15448731" y="4892889"/>
            <a:ext cx="897990" cy="1011135"/>
            <a:chOff x="0" y="0"/>
            <a:chExt cx="1197320" cy="1348180"/>
          </a:xfrm>
        </p:grpSpPr>
        <p:sp>
          <p:nvSpPr>
            <p:cNvPr name="Freeform 21" id="21" descr="Imaginea 35"/>
            <p:cNvSpPr/>
            <p:nvPr/>
          </p:nvSpPr>
          <p:spPr>
            <a:xfrm flipH="false" flipV="false" rot="0">
              <a:off x="0" y="0"/>
              <a:ext cx="1197356" cy="1348232"/>
            </a:xfrm>
            <a:custGeom>
              <a:avLst/>
              <a:gdLst/>
              <a:ahLst/>
              <a:cxnLst/>
              <a:rect r="r" b="b" t="t" l="l"/>
              <a:pathLst>
                <a:path h="1348232" w="1197356">
                  <a:moveTo>
                    <a:pt x="0" y="0"/>
                  </a:moveTo>
                  <a:lnTo>
                    <a:pt x="1197356" y="0"/>
                  </a:lnTo>
                  <a:lnTo>
                    <a:pt x="1197356" y="1348232"/>
                  </a:lnTo>
                  <a:lnTo>
                    <a:pt x="0" y="1348232"/>
                  </a:lnTo>
                  <a:lnTo>
                    <a:pt x="0" y="0"/>
                  </a:lnTo>
                  <a:close/>
                </a:path>
              </a:pathLst>
            </a:custGeom>
            <a:blipFill>
              <a:blip r:embed="rId7"/>
              <a:stretch>
                <a:fillRect l="-2259706" t="-1075968" r="-1063676" b="-655498"/>
              </a:stretch>
            </a:blipFill>
          </p:spPr>
        </p:sp>
      </p:grpSp>
      <p:grpSp>
        <p:nvGrpSpPr>
          <p:cNvPr name="Group 22" id="22"/>
          <p:cNvGrpSpPr>
            <a:grpSpLocks noChangeAspect="true"/>
          </p:cNvGrpSpPr>
          <p:nvPr/>
        </p:nvGrpSpPr>
        <p:grpSpPr>
          <a:xfrm rot="-9681207">
            <a:off x="2589366" y="6177738"/>
            <a:ext cx="499530" cy="562470"/>
            <a:chOff x="0" y="0"/>
            <a:chExt cx="666040" cy="749960"/>
          </a:xfrm>
        </p:grpSpPr>
        <p:sp>
          <p:nvSpPr>
            <p:cNvPr name="Freeform 23" id="23" descr="Imaginea 36"/>
            <p:cNvSpPr/>
            <p:nvPr/>
          </p:nvSpPr>
          <p:spPr>
            <a:xfrm flipH="false" flipV="false" rot="0">
              <a:off x="0" y="0"/>
              <a:ext cx="665988" cy="749935"/>
            </a:xfrm>
            <a:custGeom>
              <a:avLst/>
              <a:gdLst/>
              <a:ahLst/>
              <a:cxnLst/>
              <a:rect r="r" b="b" t="t" l="l"/>
              <a:pathLst>
                <a:path h="749935" w="665988">
                  <a:moveTo>
                    <a:pt x="0" y="0"/>
                  </a:moveTo>
                  <a:lnTo>
                    <a:pt x="665988" y="0"/>
                  </a:lnTo>
                  <a:lnTo>
                    <a:pt x="665988" y="749935"/>
                  </a:lnTo>
                  <a:lnTo>
                    <a:pt x="0" y="749935"/>
                  </a:lnTo>
                  <a:lnTo>
                    <a:pt x="0" y="0"/>
                  </a:lnTo>
                  <a:close/>
                </a:path>
              </a:pathLst>
            </a:custGeom>
            <a:blipFill>
              <a:blip r:embed="rId8"/>
              <a:stretch>
                <a:fillRect l="-2259950" t="-1076045" r="-1063801" b="-655552"/>
              </a:stretch>
            </a:blipFill>
          </p:spPr>
        </p:sp>
      </p:grpSp>
      <p:grpSp>
        <p:nvGrpSpPr>
          <p:cNvPr name="Group 24" id="24"/>
          <p:cNvGrpSpPr>
            <a:grpSpLocks noChangeAspect="true"/>
          </p:cNvGrpSpPr>
          <p:nvPr/>
        </p:nvGrpSpPr>
        <p:grpSpPr>
          <a:xfrm rot="-9681207">
            <a:off x="15326866" y="3788208"/>
            <a:ext cx="986675" cy="1110992"/>
            <a:chOff x="0" y="0"/>
            <a:chExt cx="1315566" cy="1481322"/>
          </a:xfrm>
        </p:grpSpPr>
        <p:sp>
          <p:nvSpPr>
            <p:cNvPr name="Freeform 25" id="25" descr="Imaginea 37"/>
            <p:cNvSpPr/>
            <p:nvPr/>
          </p:nvSpPr>
          <p:spPr>
            <a:xfrm flipH="false" flipV="false" rot="0">
              <a:off x="0" y="0"/>
              <a:ext cx="1315593" cy="1481328"/>
            </a:xfrm>
            <a:custGeom>
              <a:avLst/>
              <a:gdLst/>
              <a:ahLst/>
              <a:cxnLst/>
              <a:rect r="r" b="b" t="t" l="l"/>
              <a:pathLst>
                <a:path h="1481328" w="1315593">
                  <a:moveTo>
                    <a:pt x="0" y="0"/>
                  </a:moveTo>
                  <a:lnTo>
                    <a:pt x="1315593" y="0"/>
                  </a:lnTo>
                  <a:lnTo>
                    <a:pt x="1315593" y="1481328"/>
                  </a:lnTo>
                  <a:lnTo>
                    <a:pt x="0" y="1481328"/>
                  </a:lnTo>
                  <a:lnTo>
                    <a:pt x="0" y="0"/>
                  </a:lnTo>
                  <a:close/>
                </a:path>
              </a:pathLst>
            </a:custGeom>
            <a:blipFill>
              <a:blip r:embed="rId9"/>
              <a:stretch>
                <a:fillRect l="-2259727" t="-1078865" r="-1063687" b="-657532"/>
              </a:stretch>
            </a:blipFill>
          </p:spPr>
        </p:sp>
      </p:grpSp>
      <p:grpSp>
        <p:nvGrpSpPr>
          <p:cNvPr name="Group 26" id="26"/>
          <p:cNvGrpSpPr>
            <a:grpSpLocks noChangeAspect="true"/>
          </p:cNvGrpSpPr>
          <p:nvPr/>
        </p:nvGrpSpPr>
        <p:grpSpPr>
          <a:xfrm rot="0">
            <a:off x="3102109" y="1675846"/>
            <a:ext cx="3098035" cy="3222177"/>
            <a:chOff x="0" y="0"/>
            <a:chExt cx="4130714" cy="4296236"/>
          </a:xfrm>
        </p:grpSpPr>
        <p:sp>
          <p:nvSpPr>
            <p:cNvPr name="Freeform 27" id="27" descr="Imaginea 38"/>
            <p:cNvSpPr/>
            <p:nvPr/>
          </p:nvSpPr>
          <p:spPr>
            <a:xfrm flipH="false" flipV="false" rot="0">
              <a:off x="0" y="0"/>
              <a:ext cx="4130675" cy="4296283"/>
            </a:xfrm>
            <a:custGeom>
              <a:avLst/>
              <a:gdLst/>
              <a:ahLst/>
              <a:cxnLst/>
              <a:rect r="r" b="b" t="t" l="l"/>
              <a:pathLst>
                <a:path h="4296283" w="4130675">
                  <a:moveTo>
                    <a:pt x="0" y="0"/>
                  </a:moveTo>
                  <a:lnTo>
                    <a:pt x="4130675" y="0"/>
                  </a:lnTo>
                  <a:lnTo>
                    <a:pt x="4130675" y="4296283"/>
                  </a:lnTo>
                  <a:lnTo>
                    <a:pt x="0" y="4296283"/>
                  </a:lnTo>
                  <a:lnTo>
                    <a:pt x="0" y="0"/>
                  </a:lnTo>
                  <a:close/>
                </a:path>
              </a:pathLst>
            </a:custGeom>
            <a:blipFill>
              <a:blip r:embed="rId10"/>
              <a:stretch>
                <a:fillRect l="-44250" t="-66322" r="-518182" b="-216580"/>
              </a:stretch>
            </a:blipFill>
          </p:spPr>
        </p:sp>
      </p:grpSp>
      <p:grpSp>
        <p:nvGrpSpPr>
          <p:cNvPr name="Group 28" id="28"/>
          <p:cNvGrpSpPr>
            <a:grpSpLocks noChangeAspect="true"/>
          </p:cNvGrpSpPr>
          <p:nvPr/>
        </p:nvGrpSpPr>
        <p:grpSpPr>
          <a:xfrm rot="0">
            <a:off x="12161160" y="2353905"/>
            <a:ext cx="2600130" cy="1687281"/>
            <a:chOff x="0" y="0"/>
            <a:chExt cx="3466840" cy="2249708"/>
          </a:xfrm>
        </p:grpSpPr>
        <p:sp>
          <p:nvSpPr>
            <p:cNvPr name="Freeform 29" id="29" descr="Imaginea 39"/>
            <p:cNvSpPr/>
            <p:nvPr/>
          </p:nvSpPr>
          <p:spPr>
            <a:xfrm flipH="false" flipV="false" rot="0">
              <a:off x="0" y="0"/>
              <a:ext cx="3466846" cy="2249678"/>
            </a:xfrm>
            <a:custGeom>
              <a:avLst/>
              <a:gdLst/>
              <a:ahLst/>
              <a:cxnLst/>
              <a:rect r="r" b="b" t="t" l="l"/>
              <a:pathLst>
                <a:path h="2249678" w="3466846">
                  <a:moveTo>
                    <a:pt x="0" y="0"/>
                  </a:moveTo>
                  <a:lnTo>
                    <a:pt x="3466846" y="0"/>
                  </a:lnTo>
                  <a:lnTo>
                    <a:pt x="3466846" y="2249678"/>
                  </a:lnTo>
                  <a:lnTo>
                    <a:pt x="0" y="2249678"/>
                  </a:lnTo>
                  <a:lnTo>
                    <a:pt x="0" y="0"/>
                  </a:lnTo>
                  <a:close/>
                </a:path>
              </a:pathLst>
            </a:custGeom>
            <a:blipFill>
              <a:blip r:embed="rId11"/>
              <a:stretch>
                <a:fillRect l="-215268" t="-50388" r="-104072" b="-237935"/>
              </a:stretch>
            </a:blipFill>
          </p:spPr>
        </p:sp>
      </p:grpSp>
      <p:grpSp>
        <p:nvGrpSpPr>
          <p:cNvPr name="Group 30" id="30"/>
          <p:cNvGrpSpPr>
            <a:grpSpLocks noChangeAspect="true"/>
          </p:cNvGrpSpPr>
          <p:nvPr/>
        </p:nvGrpSpPr>
        <p:grpSpPr>
          <a:xfrm rot="0">
            <a:off x="0" y="0"/>
            <a:ext cx="18288000" cy="10287000"/>
            <a:chOff x="0" y="0"/>
            <a:chExt cx="24384000" cy="13716000"/>
          </a:xfrm>
        </p:grpSpPr>
        <p:sp>
          <p:nvSpPr>
            <p:cNvPr name="Freeform 31" id="31"/>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12"/>
              <a:stretch>
                <a:fillRect l="-482" t="0" r="-482" b="0"/>
              </a:stretch>
            </a:blipFill>
          </p:spPr>
        </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DAGv4_AUEMc</dc:identifier>
  <dcterms:modified xsi:type="dcterms:W3CDTF">2011-08-01T06:04:30Z</dcterms:modified>
  <cp:revision>1</cp:revision>
  <dc:title>Copy of Module 5_Sub module 5.2.pptx</dc:title>
</cp:coreProperties>
</file>